
<file path=[Content_Types].xml><?xml version="1.0" encoding="utf-8"?>
<Types xmlns="http://schemas.openxmlformats.org/package/2006/content-types">
  <Default Extension="jpeg" ContentType="image/jpe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handoutMasterIdLst>
    <p:handoutMasterId r:id="rId24"/>
  </p:handoutMasterIdLst>
  <p:sldIdLst>
    <p:sldId id="256" r:id="rId3"/>
    <p:sldId id="480" r:id="rId4"/>
    <p:sldId id="446" r:id="rId5"/>
    <p:sldId id="448" r:id="rId6"/>
    <p:sldId id="464" r:id="rId7"/>
    <p:sldId id="463" r:id="rId8"/>
    <p:sldId id="465" r:id="rId9"/>
    <p:sldId id="449" r:id="rId10"/>
    <p:sldId id="450" r:id="rId11"/>
    <p:sldId id="451" r:id="rId12"/>
    <p:sldId id="466" r:id="rId13"/>
    <p:sldId id="460" r:id="rId14"/>
    <p:sldId id="452" r:id="rId15"/>
    <p:sldId id="454" r:id="rId16"/>
    <p:sldId id="457" r:id="rId17"/>
    <p:sldId id="467" r:id="rId18"/>
    <p:sldId id="456" r:id="rId19"/>
    <p:sldId id="455" r:id="rId20"/>
    <p:sldId id="453" r:id="rId22"/>
    <p:sldId id="479" r:id="rId23"/>
  </p:sldIdLst>
  <p:sldSz cx="12192000" cy="6858000"/>
  <p:notesSz cx="6858000" cy="9144000"/>
  <p:embeddedFontLst>
    <p:embeddedFont>
      <p:font typeface="思源宋体 CN Light" panose="02020300000000000000" charset="-122"/>
      <p:regular r:id="rId28"/>
    </p:embeddedFont>
    <p:embeddedFont>
      <p:font typeface="演示秋鸿楷" panose="00000500000000000000" charset="-122"/>
      <p:regular r:id="rId29"/>
    </p:embeddedFont>
    <p:embeddedFont>
      <p:font typeface="黑体" panose="02010609060101010101" charset="-122"/>
      <p:regular r:id="rId3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1B24"/>
    <a:srgbClr val="A37C43"/>
    <a:srgbClr val="F2BFA3"/>
    <a:srgbClr val="ED7355"/>
    <a:srgbClr val="F1BC9F"/>
    <a:srgbClr val="D53146"/>
    <a:srgbClr val="DB360F"/>
    <a:srgbClr val="F0EDE8"/>
    <a:srgbClr val="EEEBE6"/>
    <a:srgbClr val="F4F0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0" autoAdjust="0"/>
    <p:restoredTop sz="96192" autoAdjust="0"/>
  </p:normalViewPr>
  <p:slideViewPr>
    <p:cSldViewPr snapToGrid="0">
      <p:cViewPr varScale="1">
        <p:scale>
          <a:sx n="91" d="100"/>
          <a:sy n="91" d="100"/>
        </p:scale>
        <p:origin x="120" y="324"/>
      </p:cViewPr>
      <p:guideLst/>
    </p:cSldViewPr>
  </p:slideViewPr>
  <p:notesTextViewPr>
    <p:cViewPr>
      <p:scale>
        <a:sx n="1" d="1"/>
        <a:sy n="1" d="1"/>
      </p:scale>
      <p:origin x="0" y="0"/>
    </p:cViewPr>
  </p:notesTextViewPr>
  <p:sorterViewPr>
    <p:cViewPr>
      <p:scale>
        <a:sx n="156" d="100"/>
        <a:sy n="156" d="100"/>
      </p:scale>
      <p:origin x="0" y="-162"/>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font" Target="fonts/font3.fntdata"/><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宋体 CN Light" panose="02020300000000000000" charset="-122"/>
              <a:ea typeface="思源宋体 CN Light" panose="02020300000000000000" charset="-122"/>
              <a:cs typeface="思源宋体 CN Light" panose="020203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思源宋体 CN Light" panose="02020300000000000000" charset="-122"/>
              </a:rPr>
            </a:fld>
            <a:endParaRPr lang="zh-CN" altLang="en-US">
              <a:cs typeface="思源宋体 CN Light" panose="020203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宋体 CN Light" panose="02020300000000000000" charset="-122"/>
              <a:ea typeface="思源宋体 CN Light" panose="02020300000000000000" charset="-122"/>
              <a:cs typeface="思源宋体 CN Light" panose="020203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思源宋体 CN Light" panose="02020300000000000000" charset="-122"/>
              </a:rPr>
            </a:fld>
            <a:endParaRPr lang="zh-CN" altLang="en-US">
              <a:cs typeface="思源宋体 CN Light" panose="020203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宋体 CN Light" panose="02020300000000000000" charset="-122"/>
                <a:ea typeface="思源宋体 CN Light" panose="02020300000000000000" charset="-122"/>
                <a:cs typeface="思源宋体 CN Light" panose="020203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宋体 CN Light" panose="02020300000000000000" charset="-122"/>
                <a:ea typeface="思源宋体 CN Light" panose="02020300000000000000" charset="-122"/>
                <a:cs typeface="思源宋体 CN Light" panose="02020300000000000000" charset="-122"/>
              </a:defRPr>
            </a:lvl1pPr>
          </a:lstStyle>
          <a:p>
            <a:fld id="{83618693-3CEF-4AD2-95C5-D96FF63320B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宋体 CN Light" panose="02020300000000000000" charset="-122"/>
                <a:ea typeface="思源宋体 CN Light" panose="02020300000000000000" charset="-122"/>
                <a:cs typeface="思源宋体 CN Light" panose="020203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宋体 CN Light" panose="02020300000000000000" charset="-122"/>
                <a:ea typeface="思源宋体 CN Light" panose="02020300000000000000" charset="-122"/>
                <a:cs typeface="思源宋体 CN Light" panose="02020300000000000000" charset="-122"/>
              </a:defRPr>
            </a:lvl1pPr>
          </a:lstStyle>
          <a:p>
            <a:fld id="{DDF01EEE-2A71-4AA5-86B7-F43663186D7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宋体 CN Light" panose="02020300000000000000" charset="-122"/>
        <a:ea typeface="思源宋体 CN Light" panose="02020300000000000000" charset="-122"/>
        <a:cs typeface="思源宋体 CN Light" panose="02020300000000000000" charset="-122"/>
      </a:defRPr>
    </a:lvl1pPr>
    <a:lvl2pPr marL="457200" algn="l" defTabSz="914400" rtl="0" eaLnBrk="1" latinLnBrk="0" hangingPunct="1">
      <a:defRPr sz="1200" kern="1200">
        <a:solidFill>
          <a:schemeClr val="tx1"/>
        </a:solidFill>
        <a:latin typeface="思源宋体 CN Light" panose="02020300000000000000" charset="-122"/>
        <a:ea typeface="思源宋体 CN Light" panose="02020300000000000000" charset="-122"/>
        <a:cs typeface="思源宋体 CN Light" panose="02020300000000000000" charset="-122"/>
      </a:defRPr>
    </a:lvl2pPr>
    <a:lvl3pPr marL="914400" algn="l" defTabSz="914400" rtl="0" eaLnBrk="1" latinLnBrk="0" hangingPunct="1">
      <a:defRPr sz="1200" kern="1200">
        <a:solidFill>
          <a:schemeClr val="tx1"/>
        </a:solidFill>
        <a:latin typeface="思源宋体 CN Light" panose="02020300000000000000" charset="-122"/>
        <a:ea typeface="思源宋体 CN Light" panose="02020300000000000000" charset="-122"/>
        <a:cs typeface="思源宋体 CN Light" panose="02020300000000000000" charset="-122"/>
      </a:defRPr>
    </a:lvl3pPr>
    <a:lvl4pPr marL="1371600" algn="l" defTabSz="914400" rtl="0" eaLnBrk="1" latinLnBrk="0" hangingPunct="1">
      <a:defRPr sz="1200" kern="1200">
        <a:solidFill>
          <a:schemeClr val="tx1"/>
        </a:solidFill>
        <a:latin typeface="思源宋体 CN Light" panose="02020300000000000000" charset="-122"/>
        <a:ea typeface="思源宋体 CN Light" panose="02020300000000000000" charset="-122"/>
        <a:cs typeface="思源宋体 CN Light" panose="02020300000000000000" charset="-122"/>
      </a:defRPr>
    </a:lvl4pPr>
    <a:lvl5pPr marL="1828800" algn="l" defTabSz="914400" rtl="0" eaLnBrk="1" latinLnBrk="0" hangingPunct="1">
      <a:defRPr sz="1200" kern="1200">
        <a:solidFill>
          <a:schemeClr val="tx1"/>
        </a:solidFill>
        <a:latin typeface="思源宋体 CN Light" panose="02020300000000000000" charset="-122"/>
        <a:ea typeface="思源宋体 CN Light" panose="02020300000000000000" charset="-122"/>
        <a:cs typeface="思源宋体 CN Light" panose="020203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5" name="图片 4" descr="VCG211308933297"/>
          <p:cNvPicPr>
            <a:picLocks noChangeAspect="1"/>
          </p:cNvPicPr>
          <p:nvPr userDrawn="1"/>
        </p:nvPicPr>
        <p:blipFill>
          <a:blip r:embed="rId2">
            <a:duotone>
              <a:schemeClr val="accent1">
                <a:shade val="45000"/>
                <a:satMod val="135000"/>
              </a:schemeClr>
              <a:prstClr val="white"/>
            </a:duotone>
          </a:blip>
          <a:srcRect l="303" t="346" r="837" b="43000"/>
          <a:stretch>
            <a:fillRect/>
          </a:stretch>
        </p:blipFill>
        <p:spPr>
          <a:xfrm>
            <a:off x="-635" y="0"/>
            <a:ext cx="12193270" cy="68580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1.xml"/><Relationship Id="rId2" Type="http://schemas.openxmlformats.org/officeDocument/2006/relationships/image" Target="../media/image3.jpe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hemeOverride" Target="../theme/themeOverride10.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3.jpeg"/><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hemeOverride" Target="../theme/themeOverride11.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3.jpeg"/><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12.xml"/><Relationship Id="rId2" Type="http://schemas.openxmlformats.org/officeDocument/2006/relationships/image" Target="../media/image3.jpeg"/><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13.xml"/><Relationship Id="rId2" Type="http://schemas.openxmlformats.org/officeDocument/2006/relationships/image" Target="../media/image3.jpeg"/><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14.xml"/><Relationship Id="rId2" Type="http://schemas.openxmlformats.org/officeDocument/2006/relationships/image" Target="../media/image3.jpeg"/><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15.xml"/><Relationship Id="rId2" Type="http://schemas.openxmlformats.org/officeDocument/2006/relationships/image" Target="../media/image3.jpeg"/><Relationship Id="rId1" Type="http://schemas.openxmlformats.org/officeDocument/2006/relationships/image" Target="../media/image2.jpe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16.xml"/><Relationship Id="rId2" Type="http://schemas.openxmlformats.org/officeDocument/2006/relationships/image" Target="../media/image3.jpeg"/><Relationship Id="rId1" Type="http://schemas.openxmlformats.org/officeDocument/2006/relationships/image" Target="../media/image2.jpe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17.xml"/><Relationship Id="rId2" Type="http://schemas.openxmlformats.org/officeDocument/2006/relationships/image" Target="../media/image3.jpeg"/><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hemeOverride" Target="../theme/themeOverride18.xml"/><Relationship Id="rId2" Type="http://schemas.openxmlformats.org/officeDocument/2006/relationships/image" Target="../media/image3.jpeg"/><Relationship Id="rId1" Type="http://schemas.openxmlformats.org/officeDocument/2006/relationships/image" Target="../media/image2.jpe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19.xml"/><Relationship Id="rId2" Type="http://schemas.openxmlformats.org/officeDocument/2006/relationships/image" Target="../media/image3.jpeg"/><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hemeOverride" Target="../theme/themeOverride2.xml"/><Relationship Id="rId4" Type="http://schemas.openxmlformats.org/officeDocument/2006/relationships/image" Target="../media/image4.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hemeOverride" Target="../theme/themeOverride20.xml"/><Relationship Id="rId3" Type="http://schemas.openxmlformats.org/officeDocument/2006/relationships/image" Target="../media/image15.png"/><Relationship Id="rId2" Type="http://schemas.openxmlformats.org/officeDocument/2006/relationships/image" Target="../media/image3.jpe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3.xml"/><Relationship Id="rId2" Type="http://schemas.openxmlformats.org/officeDocument/2006/relationships/image" Target="../media/image3.jpe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4.xml"/><Relationship Id="rId2" Type="http://schemas.openxmlformats.org/officeDocument/2006/relationships/image" Target="../media/image3.jpeg"/><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hemeOverride" Target="../theme/themeOverride5.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hemeOverride" Target="../theme/themeOverride6.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hemeOverride" Target="../theme/themeOverride7.xml"/><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3.jpeg"/><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8.xml"/><Relationship Id="rId2" Type="http://schemas.openxmlformats.org/officeDocument/2006/relationships/image" Target="../media/image3.jpeg"/><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9.xml"/><Relationship Id="rId2" Type="http://schemas.openxmlformats.org/officeDocument/2006/relationships/image" Target="../media/image3.jpeg"/><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77350"/>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7" name="图片 6"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grpSp>
        <p:nvGrpSpPr>
          <p:cNvPr id="8" name="组合 7"/>
          <p:cNvGrpSpPr/>
          <p:nvPr/>
        </p:nvGrpSpPr>
        <p:grpSpPr>
          <a:xfrm>
            <a:off x="840105" y="1344929"/>
            <a:ext cx="10512425" cy="3451860"/>
            <a:chOff x="839788" y="1947230"/>
            <a:chExt cx="10512425" cy="1787872"/>
          </a:xfrm>
        </p:grpSpPr>
        <p:sp>
          <p:nvSpPr>
            <p:cNvPr id="9" name="矩形 8"/>
            <p:cNvSpPr/>
            <p:nvPr/>
          </p:nvSpPr>
          <p:spPr>
            <a:xfrm>
              <a:off x="1916113" y="3075010"/>
              <a:ext cx="8312150" cy="660092"/>
            </a:xfrm>
            <a:prstGeom prst="rect">
              <a:avLst/>
            </a:prstGeom>
          </p:spPr>
          <p:txBody>
            <a:bodyPr wrap="square">
              <a:noAutofit/>
            </a:bodyPr>
            <a:lstStyle/>
            <a:p>
              <a:pPr algn="ctr">
                <a:lnSpc>
                  <a:spcPct val="130000"/>
                </a:lnSpc>
              </a:pPr>
              <a:r>
                <a:rPr kumimoji="1" lang="zh-CN" altLang="en-US" sz="2400" spc="500" dirty="0">
                  <a:solidFill>
                    <a:schemeClr val="tx1">
                      <a:lumMod val="65000"/>
                      <a:lumOff val="35000"/>
                    </a:schemeClr>
                  </a:solidFill>
                  <a:latin typeface="思源宋体 CN Light" panose="02020300000000000000" charset="-122"/>
                  <a:ea typeface="思源宋体 CN Light" panose="02020300000000000000" charset="-122"/>
                  <a:cs typeface="思源宋体 CN Light" panose="02020300000000000000" charset="-122"/>
                </a:rPr>
                <a:t>陈宇轩（广州市白云区教育研究院）</a:t>
              </a:r>
              <a:endParaRPr kumimoji="1" lang="zh-CN" altLang="en-US" sz="2400" spc="500" dirty="0">
                <a:solidFill>
                  <a:schemeClr val="tx1">
                    <a:lumMod val="65000"/>
                    <a:lumOff val="35000"/>
                  </a:schemeClr>
                </a:solidFill>
                <a:latin typeface="思源宋体 CN Light" panose="02020300000000000000" charset="-122"/>
                <a:ea typeface="思源宋体 CN Light" panose="02020300000000000000" charset="-122"/>
                <a:cs typeface="思源宋体 CN Light" panose="02020300000000000000" charset="-122"/>
              </a:endParaRPr>
            </a:p>
            <a:p>
              <a:pPr algn="ctr">
                <a:lnSpc>
                  <a:spcPct val="130000"/>
                </a:lnSpc>
              </a:pPr>
              <a:r>
                <a:rPr kumimoji="1" lang="en-US" altLang="zh-CN" sz="2400" spc="500" dirty="0">
                  <a:solidFill>
                    <a:schemeClr val="tx1">
                      <a:lumMod val="65000"/>
                      <a:lumOff val="35000"/>
                    </a:schemeClr>
                  </a:solidFill>
                  <a:latin typeface="思源宋体 CN Light" panose="02020300000000000000" charset="-122"/>
                  <a:ea typeface="思源宋体 CN Light" panose="02020300000000000000" charset="-122"/>
                  <a:cs typeface="思源宋体 CN Light" panose="02020300000000000000" charset="-122"/>
                </a:rPr>
                <a:t>2025</a:t>
              </a:r>
              <a:r>
                <a:rPr kumimoji="1" lang="zh-CN" altLang="en-US" sz="2400" spc="500" dirty="0">
                  <a:solidFill>
                    <a:schemeClr val="tx1">
                      <a:lumMod val="65000"/>
                      <a:lumOff val="35000"/>
                    </a:schemeClr>
                  </a:solidFill>
                  <a:latin typeface="思源宋体 CN Light" panose="02020300000000000000" charset="-122"/>
                  <a:ea typeface="思源宋体 CN Light" panose="02020300000000000000" charset="-122"/>
                  <a:cs typeface="思源宋体 CN Light" panose="02020300000000000000" charset="-122"/>
                </a:rPr>
                <a:t>年</a:t>
              </a:r>
              <a:r>
                <a:rPr kumimoji="1" lang="en-US" altLang="zh-CN" sz="2400" spc="500" dirty="0">
                  <a:solidFill>
                    <a:schemeClr val="tx1">
                      <a:lumMod val="65000"/>
                      <a:lumOff val="35000"/>
                    </a:schemeClr>
                  </a:solidFill>
                  <a:latin typeface="思源宋体 CN Light" panose="02020300000000000000" charset="-122"/>
                  <a:ea typeface="思源宋体 CN Light" panose="02020300000000000000" charset="-122"/>
                  <a:cs typeface="思源宋体 CN Light" panose="02020300000000000000" charset="-122"/>
                </a:rPr>
                <a:t>11</a:t>
              </a:r>
              <a:r>
                <a:rPr kumimoji="1" lang="zh-CN" altLang="en-US" sz="2400" spc="500" dirty="0">
                  <a:solidFill>
                    <a:schemeClr val="tx1">
                      <a:lumMod val="65000"/>
                      <a:lumOff val="35000"/>
                    </a:schemeClr>
                  </a:solidFill>
                  <a:latin typeface="思源宋体 CN Light" panose="02020300000000000000" charset="-122"/>
                  <a:ea typeface="思源宋体 CN Light" panose="02020300000000000000" charset="-122"/>
                  <a:cs typeface="思源宋体 CN Light" panose="02020300000000000000" charset="-122"/>
                </a:rPr>
                <a:t>月</a:t>
              </a:r>
              <a:r>
                <a:rPr kumimoji="1" lang="en-US" altLang="zh-CN" sz="2400" spc="500" dirty="0">
                  <a:solidFill>
                    <a:schemeClr val="tx1">
                      <a:lumMod val="65000"/>
                      <a:lumOff val="35000"/>
                    </a:schemeClr>
                  </a:solidFill>
                  <a:latin typeface="思源宋体 CN Light" panose="02020300000000000000" charset="-122"/>
                  <a:ea typeface="思源宋体 CN Light" panose="02020300000000000000" charset="-122"/>
                  <a:cs typeface="思源宋体 CN Light" panose="02020300000000000000" charset="-122"/>
                </a:rPr>
                <a:t>07</a:t>
              </a:r>
              <a:r>
                <a:rPr kumimoji="1" lang="zh-CN" altLang="en-US" sz="2400" spc="500" dirty="0">
                  <a:solidFill>
                    <a:schemeClr val="tx1">
                      <a:lumMod val="65000"/>
                      <a:lumOff val="35000"/>
                    </a:schemeClr>
                  </a:solidFill>
                  <a:latin typeface="思源宋体 CN Light" panose="02020300000000000000" charset="-122"/>
                  <a:ea typeface="思源宋体 CN Light" panose="02020300000000000000" charset="-122"/>
                  <a:cs typeface="思源宋体 CN Light" panose="02020300000000000000" charset="-122"/>
                </a:rPr>
                <a:t>日</a:t>
              </a:r>
              <a:endParaRPr kumimoji="1" lang="zh-CN" altLang="en-US" sz="2400" spc="500" dirty="0">
                <a:solidFill>
                  <a:schemeClr val="tx1">
                    <a:lumMod val="65000"/>
                    <a:lumOff val="35000"/>
                  </a:schemeClr>
                </a:solidFill>
                <a:latin typeface="思源宋体 CN Light" panose="02020300000000000000" charset="-122"/>
                <a:ea typeface="思源宋体 CN Light" panose="02020300000000000000" charset="-122"/>
                <a:cs typeface="思源宋体 CN Light" panose="02020300000000000000" charset="-122"/>
              </a:endParaRPr>
            </a:p>
          </p:txBody>
        </p:sp>
        <p:sp>
          <p:nvSpPr>
            <p:cNvPr id="10" name="文本框 9"/>
            <p:cNvSpPr txBox="1"/>
            <p:nvPr/>
          </p:nvSpPr>
          <p:spPr>
            <a:xfrm>
              <a:off x="839788" y="1947230"/>
              <a:ext cx="10512425" cy="1127780"/>
            </a:xfrm>
            <a:prstGeom prst="rect">
              <a:avLst/>
            </a:prstGeom>
            <a:noFill/>
          </p:spPr>
          <p:txBody>
            <a:bodyPr vert="horz" wrap="square" rtlCol="0">
              <a:noAutofit/>
            </a:bodyPr>
            <a:lstStyle/>
            <a:p>
              <a:pPr algn="ctr"/>
              <a:r>
                <a:rPr kumimoji="0" lang="zh-CN" altLang="en-US" sz="8000" b="0" i="0" u="none" strike="noStrike" kern="5700" cap="none" spc="0" normalizeH="0" baseline="0" noProof="0" dirty="0">
                  <a:ln>
                    <a:noFill/>
                  </a:ln>
                  <a:solidFill>
                    <a:schemeClr val="tx1">
                      <a:lumMod val="75000"/>
                      <a:lumOff val="25000"/>
                    </a:schemeClr>
                  </a:solidFill>
                  <a:effectLst/>
                  <a:uLnTx/>
                  <a:uFillTx/>
                  <a:latin typeface="演示秋鸿楷" panose="00000500000000000000" charset="-122"/>
                  <a:ea typeface="演示秋鸿楷" panose="00000500000000000000" charset="-122"/>
                  <a:cs typeface="思源宋体 CN Light" panose="02020300000000000000" charset="-122"/>
                </a:rPr>
                <a:t>网站开发前的准备</a:t>
              </a:r>
              <a:endParaRPr kumimoji="0" lang="zh-CN" altLang="en-US" sz="8000" b="0" i="0" u="none" strike="noStrike" kern="5700" cap="none" spc="0" normalizeH="0" baseline="0" noProof="0" dirty="0">
                <a:ln>
                  <a:noFill/>
                </a:ln>
                <a:solidFill>
                  <a:schemeClr val="tx1">
                    <a:lumMod val="75000"/>
                    <a:lumOff val="25000"/>
                  </a:schemeClr>
                </a:solidFill>
                <a:effectLst/>
                <a:uLnTx/>
                <a:uFillTx/>
                <a:latin typeface="演示秋鸿楷" panose="00000500000000000000" charset="-122"/>
                <a:ea typeface="演示秋鸿楷" panose="00000500000000000000" charset="-122"/>
                <a:cs typeface="思源宋体 CN Light" panose="02020300000000000000" charset="-122"/>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任务二：补充文字介绍</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424305" y="1362075"/>
            <a:ext cx="9342755" cy="4643120"/>
          </a:xfrm>
          <a:prstGeom prst="rect">
            <a:avLst/>
          </a:prstGeom>
          <a:noFill/>
        </p:spPr>
        <p:txBody>
          <a:bodyPr wrap="square" rtlCol="0">
            <a:noAutofit/>
          </a:bodyPr>
          <a:p>
            <a:r>
              <a:rPr lang="zh-CN" altLang="en-US" sz="2800">
                <a:latin typeface="黑体" panose="02010609060101010101" charset="-122"/>
                <a:ea typeface="黑体" panose="02010609060101010101" charset="-122"/>
                <a:cs typeface="黑体" panose="02010609060101010101" charset="-122"/>
                <a:sym typeface="+mn-ea"/>
              </a:rPr>
              <a:t>任务步骤：</a:t>
            </a:r>
            <a:endParaRPr lang="zh-CN" altLang="en-US" sz="2800">
              <a:latin typeface="黑体" panose="02010609060101010101" charset="-122"/>
              <a:ea typeface="黑体" panose="02010609060101010101" charset="-122"/>
              <a:cs typeface="黑体" panose="02010609060101010101" charset="-122"/>
              <a:sym typeface="+mn-ea"/>
            </a:endParaRPr>
          </a:p>
          <a:p>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1.</a:t>
            </a:r>
            <a:r>
              <a:rPr lang="zh-CN" altLang="en-US" sz="2400">
                <a:latin typeface="黑体" panose="02010609060101010101" charset="-122"/>
                <a:ea typeface="黑体" panose="02010609060101010101" charset="-122"/>
                <a:cs typeface="黑体" panose="02010609060101010101" charset="-122"/>
                <a:sym typeface="+mn-ea"/>
              </a:rPr>
              <a:t>打开学案和</a:t>
            </a:r>
            <a:r>
              <a:rPr lang="zh-CN" altLang="en-US" sz="2400">
                <a:latin typeface="黑体" panose="02010609060101010101" charset="-122"/>
                <a:ea typeface="黑体" panose="02010609060101010101" charset="-122"/>
                <a:cs typeface="黑体" panose="02010609060101010101" charset="-122"/>
                <a:sym typeface="+mn-ea"/>
              </a:rPr>
              <a:t>网站开发平台</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2.</a:t>
            </a:r>
            <a:r>
              <a:rPr lang="zh-CN" altLang="en-US" sz="2400">
                <a:latin typeface="黑体" panose="02010609060101010101" charset="-122"/>
                <a:ea typeface="黑体" panose="02010609060101010101" charset="-122"/>
                <a:cs typeface="黑体" panose="02010609060101010101" charset="-122"/>
                <a:sym typeface="+mn-ea"/>
              </a:rPr>
              <a:t>复制任务一的十五运简介（文字）的段落</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3.</a:t>
            </a:r>
            <a:r>
              <a:rPr lang="zh-CN" altLang="en-US" sz="2400">
                <a:latin typeface="黑体" panose="02010609060101010101" charset="-122"/>
                <a:ea typeface="黑体" panose="02010609060101010101" charset="-122"/>
                <a:cs typeface="黑体" panose="02010609060101010101" charset="-122"/>
                <a:sym typeface="+mn-ea"/>
              </a:rPr>
              <a:t>粘贴到网站开发平台左侧</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关于十五运</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下面的</a:t>
            </a:r>
            <a:r>
              <a:rPr lang="en-US" altLang="zh-CN" sz="2400">
                <a:latin typeface="黑体" panose="02010609060101010101" charset="-122"/>
                <a:ea typeface="黑体" panose="02010609060101010101" charset="-122"/>
                <a:cs typeface="黑体" panose="02010609060101010101" charset="-122"/>
                <a:sym typeface="+mn-ea"/>
              </a:rPr>
              <a:t>&lt;p&gt;</a:t>
            </a:r>
            <a:r>
              <a:rPr lang="zh-CN" altLang="en-US" sz="2400">
                <a:latin typeface="黑体" panose="02010609060101010101" charset="-122"/>
                <a:ea typeface="黑体" panose="02010609060101010101" charset="-122"/>
                <a:cs typeface="黑体" panose="02010609060101010101" charset="-122"/>
                <a:sym typeface="+mn-ea"/>
              </a:rPr>
              <a:t>和</a:t>
            </a:r>
            <a:r>
              <a:rPr lang="en-US" altLang="zh-CN" sz="2400">
                <a:latin typeface="黑体" panose="02010609060101010101" charset="-122"/>
                <a:ea typeface="黑体" panose="02010609060101010101" charset="-122"/>
                <a:cs typeface="黑体" panose="02010609060101010101" charset="-122"/>
                <a:sym typeface="+mn-ea"/>
              </a:rPr>
              <a:t>&lt;/p&gt;</a:t>
            </a:r>
            <a:r>
              <a:rPr lang="zh-CN" altLang="en-US" sz="2400">
                <a:latin typeface="黑体" panose="02010609060101010101" charset="-122"/>
                <a:ea typeface="黑体" panose="02010609060101010101" charset="-122"/>
                <a:cs typeface="黑体" panose="02010609060101010101" charset="-122"/>
                <a:sym typeface="+mn-ea"/>
              </a:rPr>
              <a:t>之间（替换掉原来的</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十五运简介</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a:t>
            </a:r>
            <a:endParaRPr lang="zh-CN" altLang="en-US" sz="2400">
              <a:latin typeface="黑体" panose="02010609060101010101" charset="-122"/>
              <a:ea typeface="黑体" panose="02010609060101010101" charset="-122"/>
              <a:cs typeface="黑体" panose="02010609060101010101" charset="-122"/>
              <a:sym typeface="+mn-ea"/>
            </a:endParaRPr>
          </a:p>
        </p:txBody>
      </p:sp>
      <p:pic>
        <p:nvPicPr>
          <p:cNvPr id="22" name="图片 10"/>
          <p:cNvPicPr>
            <a:picLocks noChangeAspect="1"/>
          </p:cNvPicPr>
          <p:nvPr/>
        </p:nvPicPr>
        <p:blipFill>
          <a:blip r:embed="rId3"/>
          <a:stretch>
            <a:fillRect/>
          </a:stretch>
        </p:blipFill>
        <p:spPr>
          <a:xfrm>
            <a:off x="1530668" y="4164965"/>
            <a:ext cx="2985135" cy="1471930"/>
          </a:xfrm>
          <a:prstGeom prst="rect">
            <a:avLst/>
          </a:prstGeom>
          <a:noFill/>
          <a:ln>
            <a:noFill/>
          </a:ln>
        </p:spPr>
      </p:pic>
      <p:pic>
        <p:nvPicPr>
          <p:cNvPr id="9" name="图片 9"/>
          <p:cNvPicPr>
            <a:picLocks noChangeAspect="1"/>
          </p:cNvPicPr>
          <p:nvPr/>
        </p:nvPicPr>
        <p:blipFill>
          <a:blip r:embed="rId4"/>
          <a:stretch>
            <a:fillRect/>
          </a:stretch>
        </p:blipFill>
        <p:spPr>
          <a:xfrm>
            <a:off x="5923280" y="4164965"/>
            <a:ext cx="5126990" cy="1471930"/>
          </a:xfrm>
          <a:prstGeom prst="rect">
            <a:avLst/>
          </a:prstGeom>
          <a:noFill/>
          <a:ln>
            <a:noFill/>
          </a:ln>
        </p:spPr>
      </p:pic>
    </p:spTree>
  </p:cSld>
  <p:clrMapOvr>
    <a:masterClrMapping/>
  </p:clrMapOvr>
  <p:timing>
    <p:tnLst>
      <p:par>
        <p:cTn id="1" dur="indefinite" restart="never" nodeType="tmRoot"/>
      </p:par>
    </p:tnLst>
    <p:bldLst>
      <p:bldP spid="7" grpId="0" build="p"/>
      <p:bldP spid="7"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任务</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三：展示图像素材</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424305" y="1362075"/>
            <a:ext cx="9342755" cy="4643120"/>
          </a:xfrm>
          <a:prstGeom prst="rect">
            <a:avLst/>
          </a:prstGeom>
          <a:noFill/>
        </p:spPr>
        <p:txBody>
          <a:bodyPr wrap="square" rtlCol="0">
            <a:noAutofit/>
          </a:bodyPr>
          <a:p>
            <a:r>
              <a:rPr lang="zh-CN" altLang="en-US" sz="2800">
                <a:latin typeface="黑体" panose="02010609060101010101" charset="-122"/>
                <a:ea typeface="黑体" panose="02010609060101010101" charset="-122"/>
                <a:cs typeface="黑体" panose="02010609060101010101" charset="-122"/>
                <a:sym typeface="+mn-ea"/>
              </a:rPr>
              <a:t>任务步骤：</a:t>
            </a:r>
            <a:endParaRPr lang="zh-CN" altLang="en-US" sz="2800">
              <a:latin typeface="黑体" panose="02010609060101010101" charset="-122"/>
              <a:ea typeface="黑体" panose="02010609060101010101" charset="-122"/>
              <a:cs typeface="黑体" panose="02010609060101010101" charset="-122"/>
              <a:sym typeface="+mn-ea"/>
            </a:endParaRPr>
          </a:p>
          <a:p>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1.</a:t>
            </a:r>
            <a:r>
              <a:rPr lang="zh-CN" altLang="en-US" sz="2400">
                <a:latin typeface="黑体" panose="02010609060101010101" charset="-122"/>
                <a:ea typeface="黑体" panose="02010609060101010101" charset="-122"/>
                <a:cs typeface="黑体" panose="02010609060101010101" charset="-122"/>
                <a:sym typeface="+mn-ea"/>
              </a:rPr>
              <a:t>确保任务一保存的图片在</a:t>
            </a:r>
            <a:r>
              <a:rPr lang="en-US" altLang="zh-CN" sz="2400">
                <a:latin typeface="黑体" panose="02010609060101010101" charset="-122"/>
                <a:ea typeface="黑体" panose="02010609060101010101" charset="-122"/>
                <a:cs typeface="黑体" panose="02010609060101010101" charset="-122"/>
                <a:sym typeface="+mn-ea"/>
              </a:rPr>
              <a:t>pic</a:t>
            </a:r>
            <a:r>
              <a:rPr lang="zh-CN" altLang="en-US" sz="2400">
                <a:latin typeface="黑体" panose="02010609060101010101" charset="-122"/>
                <a:ea typeface="黑体" panose="02010609060101010101" charset="-122"/>
                <a:cs typeface="黑体" panose="02010609060101010101" charset="-122"/>
                <a:sym typeface="+mn-ea"/>
              </a:rPr>
              <a:t>文件夹下</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2.</a:t>
            </a:r>
            <a:r>
              <a:rPr lang="zh-CN" altLang="en-US" sz="2400">
                <a:latin typeface="黑体" panose="02010609060101010101" charset="-122"/>
                <a:ea typeface="黑体" panose="02010609060101010101" charset="-122"/>
                <a:cs typeface="黑体" panose="02010609060101010101" charset="-122"/>
                <a:sym typeface="+mn-ea"/>
              </a:rPr>
              <a:t>将文件名（如：图片一</a:t>
            </a:r>
            <a:r>
              <a:rPr lang="en-US" altLang="zh-CN" sz="2400">
                <a:latin typeface="黑体" panose="02010609060101010101" charset="-122"/>
                <a:ea typeface="黑体" panose="02010609060101010101" charset="-122"/>
                <a:cs typeface="黑体" panose="02010609060101010101" charset="-122"/>
                <a:sym typeface="+mn-ea"/>
              </a:rPr>
              <a:t>.jpg</a:t>
            </a:r>
            <a:r>
              <a:rPr lang="zh-CN" altLang="en-US" sz="2400">
                <a:latin typeface="黑体" panose="02010609060101010101" charset="-122"/>
                <a:ea typeface="黑体" panose="02010609060101010101" charset="-122"/>
                <a:cs typeface="黑体" panose="02010609060101010101" charset="-122"/>
                <a:sym typeface="+mn-ea"/>
              </a:rPr>
              <a:t>）填写到</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精彩瞬间</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下面的</a:t>
            </a:r>
            <a:r>
              <a:rPr lang="en-US" altLang="zh-CN" sz="2400">
                <a:latin typeface="黑体" panose="02010609060101010101" charset="-122"/>
                <a:ea typeface="黑体" panose="02010609060101010101" charset="-122"/>
                <a:cs typeface="黑体" panose="02010609060101010101" charset="-122"/>
                <a:sym typeface="+mn-ea"/>
              </a:rPr>
              <a:t>“pic/”</a:t>
            </a:r>
            <a:r>
              <a:rPr lang="zh-CN" altLang="en-US" sz="2400">
                <a:latin typeface="黑体" panose="02010609060101010101" charset="-122"/>
                <a:ea typeface="黑体" panose="02010609060101010101" charset="-122"/>
                <a:cs typeface="黑体" panose="02010609060101010101" charset="-122"/>
                <a:sym typeface="+mn-ea"/>
              </a:rPr>
              <a:t>的斜杠后面（不要删除双引号）</a:t>
            </a:r>
            <a:endParaRPr lang="zh-CN" altLang="en-US" sz="2400">
              <a:latin typeface="黑体" panose="02010609060101010101" charset="-122"/>
              <a:ea typeface="黑体" panose="02010609060101010101" charset="-122"/>
              <a:cs typeface="黑体" panose="02010609060101010101" charset="-122"/>
              <a:sym typeface="+mn-ea"/>
            </a:endParaRPr>
          </a:p>
        </p:txBody>
      </p:sp>
      <p:pic>
        <p:nvPicPr>
          <p:cNvPr id="17" name="图片 5"/>
          <p:cNvPicPr>
            <a:picLocks noChangeAspect="1"/>
          </p:cNvPicPr>
          <p:nvPr/>
        </p:nvPicPr>
        <p:blipFill>
          <a:blip r:embed="rId3"/>
          <a:stretch>
            <a:fillRect/>
          </a:stretch>
        </p:blipFill>
        <p:spPr>
          <a:xfrm>
            <a:off x="704215" y="3849370"/>
            <a:ext cx="5334635" cy="2313940"/>
          </a:xfrm>
          <a:prstGeom prst="rect">
            <a:avLst/>
          </a:prstGeom>
          <a:noFill/>
          <a:ln>
            <a:noFill/>
          </a:ln>
        </p:spPr>
      </p:pic>
      <p:pic>
        <p:nvPicPr>
          <p:cNvPr id="2" name="图片 6"/>
          <p:cNvPicPr>
            <a:picLocks noChangeAspect="1"/>
          </p:cNvPicPr>
          <p:nvPr/>
        </p:nvPicPr>
        <p:blipFill>
          <a:blip r:embed="rId4"/>
          <a:stretch>
            <a:fillRect/>
          </a:stretch>
        </p:blipFill>
        <p:spPr>
          <a:xfrm>
            <a:off x="6507480" y="3849370"/>
            <a:ext cx="4730750" cy="2313940"/>
          </a:xfrm>
          <a:prstGeom prst="rect">
            <a:avLst/>
          </a:prstGeom>
          <a:noFill/>
          <a:ln>
            <a:noFill/>
          </a:ln>
        </p:spPr>
      </p:pic>
    </p:spTree>
  </p:cSld>
  <p:clrMapOvr>
    <a:masterClrMapping/>
  </p:clrMapOvr>
  <p:timing>
    <p:tnLst>
      <p:par>
        <p:cTn id="1" dur="indefinite" restart="never" nodeType="tmRoot"/>
      </p:par>
    </p:tnLst>
    <p:bldLst>
      <p:bldP spid="7" grpId="0" build="p"/>
      <p:bldP spid="7"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sym typeface="+mn-ea"/>
              </a:rPr>
              <a:t>任务四：</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生成自己的网页文件</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424305" y="1362075"/>
            <a:ext cx="9342755" cy="4643120"/>
          </a:xfrm>
          <a:prstGeom prst="rect">
            <a:avLst/>
          </a:prstGeom>
          <a:noFill/>
        </p:spPr>
        <p:txBody>
          <a:bodyPr wrap="square" rtlCol="0">
            <a:noAutofit/>
          </a:bodyPr>
          <a:p>
            <a:r>
              <a:rPr lang="zh-CN" altLang="en-US" sz="2800">
                <a:latin typeface="黑体" panose="02010609060101010101" charset="-122"/>
                <a:ea typeface="黑体" panose="02010609060101010101" charset="-122"/>
                <a:cs typeface="黑体" panose="02010609060101010101" charset="-122"/>
                <a:sym typeface="+mn-ea"/>
              </a:rPr>
              <a:t>任务步骤：</a:t>
            </a:r>
            <a:endParaRPr lang="zh-CN" altLang="en-US" sz="2800">
              <a:latin typeface="黑体" panose="02010609060101010101" charset="-122"/>
              <a:ea typeface="黑体" panose="02010609060101010101" charset="-122"/>
              <a:cs typeface="黑体" panose="02010609060101010101" charset="-122"/>
              <a:sym typeface="+mn-ea"/>
            </a:endParaRPr>
          </a:p>
          <a:p>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1.</a:t>
            </a:r>
            <a:r>
              <a:rPr lang="zh-CN" altLang="en-US" sz="2400">
                <a:latin typeface="黑体" panose="02010609060101010101" charset="-122"/>
                <a:ea typeface="黑体" panose="02010609060101010101" charset="-122"/>
                <a:cs typeface="黑体" panose="02010609060101010101" charset="-122"/>
                <a:sym typeface="+mn-ea"/>
              </a:rPr>
              <a:t>将任务一表格中的链接复制粘贴到素材来源下的冒号后</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2.</a:t>
            </a:r>
            <a:r>
              <a:rPr lang="zh-CN" altLang="en-US" sz="2400">
                <a:latin typeface="黑体" panose="02010609060101010101" charset="-122"/>
                <a:ea typeface="黑体" panose="02010609060101010101" charset="-122"/>
                <a:cs typeface="黑体" panose="02010609060101010101" charset="-122"/>
                <a:sym typeface="+mn-ea"/>
              </a:rPr>
              <a:t>填写班级姓名</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3.</a:t>
            </a:r>
            <a:r>
              <a:rPr lang="zh-CN" altLang="en-US" sz="2400">
                <a:latin typeface="黑体" panose="02010609060101010101" charset="-122"/>
                <a:ea typeface="黑体" panose="02010609060101010101" charset="-122"/>
                <a:cs typeface="黑体" panose="02010609060101010101" charset="-122"/>
                <a:sym typeface="+mn-ea"/>
              </a:rPr>
              <a:t>将网站开发平台左侧的内容全选并</a:t>
            </a:r>
            <a:r>
              <a:rPr lang="zh-CN" altLang="en-US" sz="2400">
                <a:latin typeface="黑体" panose="02010609060101010101" charset="-122"/>
                <a:ea typeface="黑体" panose="02010609060101010101" charset="-122"/>
                <a:cs typeface="黑体" panose="02010609060101010101" charset="-122"/>
                <a:sym typeface="+mn-ea"/>
              </a:rPr>
              <a:t>复制</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4.</a:t>
            </a:r>
            <a:r>
              <a:rPr lang="zh-CN" altLang="en-US" sz="2400">
                <a:latin typeface="黑体" panose="02010609060101010101" charset="-122"/>
                <a:ea typeface="黑体" panose="02010609060101010101" charset="-122"/>
                <a:cs typeface="黑体" panose="02010609060101010101" charset="-122"/>
                <a:sym typeface="+mn-ea"/>
              </a:rPr>
              <a:t>将复制的代码粘贴到</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课程成果</a:t>
            </a:r>
            <a:r>
              <a:rPr lang="en-US" altLang="zh-CN" sz="2400">
                <a:latin typeface="黑体" panose="02010609060101010101" charset="-122"/>
                <a:ea typeface="黑体" panose="02010609060101010101" charset="-122"/>
                <a:cs typeface="黑体" panose="02010609060101010101" charset="-122"/>
                <a:sym typeface="+mn-ea"/>
              </a:rPr>
              <a:t>.html”</a:t>
            </a:r>
            <a:r>
              <a:rPr lang="zh-CN" altLang="en-US" sz="2400">
                <a:latin typeface="黑体" panose="02010609060101010101" charset="-122"/>
                <a:ea typeface="黑体" panose="02010609060101010101" charset="-122"/>
                <a:cs typeface="黑体" panose="02010609060101010101" charset="-122"/>
                <a:sym typeface="+mn-ea"/>
              </a:rPr>
              <a:t>最后面的</a:t>
            </a:r>
            <a:r>
              <a:rPr lang="en-US" altLang="zh-CN" sz="2400">
                <a:latin typeface="黑体" panose="02010609060101010101" charset="-122"/>
                <a:ea typeface="黑体" panose="02010609060101010101" charset="-122"/>
                <a:cs typeface="黑体" panose="02010609060101010101" charset="-122"/>
                <a:sym typeface="+mn-ea"/>
              </a:rPr>
              <a:t>&lt;/html&gt;</a:t>
            </a:r>
            <a:r>
              <a:rPr lang="zh-CN" altLang="en-US" sz="2400">
                <a:latin typeface="黑体" panose="02010609060101010101" charset="-122"/>
                <a:ea typeface="黑体" panose="02010609060101010101" charset="-122"/>
                <a:cs typeface="黑体" panose="02010609060101010101" charset="-122"/>
                <a:sym typeface="+mn-ea"/>
              </a:rPr>
              <a:t>的</a:t>
            </a:r>
            <a:r>
              <a:rPr lang="zh-CN" altLang="en-US" sz="2400">
                <a:solidFill>
                  <a:srgbClr val="FF0000"/>
                </a:solidFill>
                <a:latin typeface="黑体" panose="02010609060101010101" charset="-122"/>
                <a:ea typeface="黑体" panose="02010609060101010101" charset="-122"/>
                <a:cs typeface="黑体" panose="02010609060101010101" charset="-122"/>
                <a:sym typeface="+mn-ea"/>
              </a:rPr>
              <a:t>上一行</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5.</a:t>
            </a:r>
            <a:r>
              <a:rPr lang="zh-CN" altLang="en-US" sz="2400">
                <a:latin typeface="黑体" panose="02010609060101010101" charset="-122"/>
                <a:ea typeface="黑体" panose="02010609060101010101" charset="-122"/>
                <a:cs typeface="黑体" panose="02010609060101010101" charset="-122"/>
                <a:sym typeface="+mn-ea"/>
              </a:rPr>
              <a:t>在课程成果的最上方补充自己的</a:t>
            </a:r>
            <a:r>
              <a:rPr lang="zh-CN" altLang="en-US" sz="2400">
                <a:latin typeface="黑体" panose="02010609060101010101" charset="-122"/>
                <a:ea typeface="黑体" panose="02010609060101010101" charset="-122"/>
                <a:cs typeface="黑体" panose="02010609060101010101" charset="-122"/>
                <a:sym typeface="+mn-ea"/>
              </a:rPr>
              <a:t>姓名</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6.</a:t>
            </a:r>
            <a:r>
              <a:rPr lang="zh-CN" altLang="en-US" sz="2400">
                <a:latin typeface="黑体" panose="02010609060101010101" charset="-122"/>
                <a:ea typeface="黑体" panose="02010609060101010101" charset="-122"/>
                <a:cs typeface="黑体" panose="02010609060101010101" charset="-122"/>
                <a:sym typeface="+mn-ea"/>
              </a:rPr>
              <a:t>保存并关闭课程成果，双击打开课程成果，对比浏览器打开与网站开发平台的</a:t>
            </a:r>
            <a:r>
              <a:rPr lang="zh-CN" altLang="en-US" sz="2400">
                <a:latin typeface="黑体" panose="02010609060101010101" charset="-122"/>
                <a:ea typeface="黑体" panose="02010609060101010101" charset="-122"/>
                <a:cs typeface="黑体" panose="02010609060101010101" charset="-122"/>
                <a:sym typeface="+mn-ea"/>
              </a:rPr>
              <a:t>异同</a:t>
            </a:r>
            <a:endParaRPr lang="zh-CN" altLang="en-US" sz="2400">
              <a:latin typeface="黑体" panose="02010609060101010101" charset="-122"/>
              <a:ea typeface="黑体" panose="02010609060101010101" charset="-122"/>
              <a:cs typeface="黑体" panose="02010609060101010101" charset="-122"/>
              <a:sym typeface="+mn-ea"/>
            </a:endParaRPr>
          </a:p>
        </p:txBody>
      </p:sp>
    </p:spTree>
  </p:cSld>
  <p:clrMapOvr>
    <a:masterClrMapping/>
  </p:clrMapOvr>
  <p:timing>
    <p:tnLst>
      <p:par>
        <p:cTn id="1" dur="indefinite" restart="never" nodeType="tmRoot"/>
      </p:par>
    </p:tnLst>
    <p:bldLst>
      <p:bldP spid="7" grpId="0" build="p"/>
      <p:bldP spid="7"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课堂</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小测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795780" y="1638935"/>
            <a:ext cx="8599170" cy="3953510"/>
          </a:xfrm>
          <a:prstGeom prst="rect">
            <a:avLst/>
          </a:prstGeom>
          <a:noFill/>
        </p:spPr>
        <p:txBody>
          <a:bodyPr wrap="square" rtlCol="0">
            <a:noAutofit/>
          </a:bodyPr>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1.</a:t>
            </a:r>
            <a:r>
              <a:rPr lang="zh-CN" altLang="en-US" sz="2400">
                <a:latin typeface="黑体" panose="02010609060101010101" charset="-122"/>
                <a:ea typeface="黑体" panose="02010609060101010101" charset="-122"/>
                <a:cs typeface="黑体" panose="02010609060101010101" charset="-122"/>
                <a:sym typeface="+mn-ea"/>
              </a:rPr>
              <a:t>网站开发流程的正确顺序为：</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zh-CN" altLang="en-US" sz="2400">
                <a:latin typeface="黑体" panose="02010609060101010101" charset="-122"/>
                <a:ea typeface="黑体" panose="02010609060101010101" charset="-122"/>
                <a:cs typeface="黑体" panose="02010609060101010101" charset="-122"/>
                <a:sym typeface="+mn-ea"/>
              </a:rPr>
              <a:t>网站规划</a:t>
            </a:r>
            <a:r>
              <a:rPr lang="en-US" altLang="zh-CN" sz="2400">
                <a:latin typeface="黑体" panose="02010609060101010101" charset="-122"/>
                <a:ea typeface="黑体" panose="02010609060101010101" charset="-122"/>
                <a:cs typeface="黑体" panose="02010609060101010101" charset="-122"/>
                <a:sym typeface="+mn-ea"/>
              </a:rPr>
              <a:t>-&gt;()-&gt;()-&gt;()-&gt;</a:t>
            </a:r>
            <a:r>
              <a:rPr lang="zh-CN" altLang="en-US" sz="2400">
                <a:latin typeface="黑体" panose="02010609060101010101" charset="-122"/>
                <a:ea typeface="黑体" panose="02010609060101010101" charset="-122"/>
                <a:cs typeface="黑体" panose="02010609060101010101" charset="-122"/>
                <a:sym typeface="+mn-ea"/>
              </a:rPr>
              <a:t>网站发布</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网站维护</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A.</a:t>
            </a:r>
            <a:r>
              <a:rPr lang="zh-CN" altLang="en-US" sz="2400">
                <a:latin typeface="黑体" panose="02010609060101010101" charset="-122"/>
                <a:ea typeface="黑体" panose="02010609060101010101" charset="-122"/>
                <a:cs typeface="黑体" panose="02010609060101010101" charset="-122"/>
                <a:sym typeface="+mn-ea"/>
              </a:rPr>
              <a:t>素材准备，网站开发，网站测试</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B.</a:t>
            </a:r>
            <a:r>
              <a:rPr lang="zh-CN" altLang="en-US" sz="2400">
                <a:latin typeface="黑体" panose="02010609060101010101" charset="-122"/>
                <a:ea typeface="黑体" panose="02010609060101010101" charset="-122"/>
                <a:cs typeface="黑体" panose="02010609060101010101" charset="-122"/>
                <a:sym typeface="+mn-ea"/>
              </a:rPr>
              <a:t>素材准备，网站测试，网站开发</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C.</a:t>
            </a:r>
            <a:r>
              <a:rPr lang="zh-CN" altLang="en-US" sz="2400">
                <a:latin typeface="黑体" panose="02010609060101010101" charset="-122"/>
                <a:ea typeface="黑体" panose="02010609060101010101" charset="-122"/>
                <a:cs typeface="黑体" panose="02010609060101010101" charset="-122"/>
                <a:sym typeface="+mn-ea"/>
              </a:rPr>
              <a:t>网站开发，素材准备，网站测试</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D.</a:t>
            </a:r>
            <a:r>
              <a:rPr lang="zh-CN" altLang="en-US" sz="2400">
                <a:latin typeface="黑体" panose="02010609060101010101" charset="-122"/>
                <a:ea typeface="黑体" panose="02010609060101010101" charset="-122"/>
                <a:cs typeface="黑体" panose="02010609060101010101" charset="-122"/>
                <a:sym typeface="+mn-ea"/>
              </a:rPr>
              <a:t>网站测试，素材准备，网站开发</a:t>
            </a:r>
            <a:endParaRPr lang="zh-CN" altLang="en-US" sz="2400">
              <a:latin typeface="黑体" panose="02010609060101010101" charset="-122"/>
              <a:ea typeface="黑体" panose="02010609060101010101" charset="-122"/>
              <a:cs typeface="黑体" panose="02010609060101010101" charset="-122"/>
              <a:sym typeface="+mn-ea"/>
            </a:endParaRPr>
          </a:p>
        </p:txBody>
      </p:sp>
      <p:sp>
        <p:nvSpPr>
          <p:cNvPr id="6" name="文本框 5"/>
          <p:cNvSpPr txBox="1"/>
          <p:nvPr/>
        </p:nvSpPr>
        <p:spPr>
          <a:xfrm>
            <a:off x="6337300" y="1638935"/>
            <a:ext cx="1140460" cy="513715"/>
          </a:xfrm>
          <a:prstGeom prst="rect">
            <a:avLst/>
          </a:prstGeom>
          <a:noFill/>
        </p:spPr>
        <p:txBody>
          <a:bodyPr wrap="square" rtlCol="0">
            <a:noAutofit/>
          </a:bodyPr>
          <a:p>
            <a:r>
              <a:rPr lang="en-US" altLang="zh-CN" sz="2400">
                <a:ln w="22225">
                  <a:solidFill>
                    <a:schemeClr val="accent2"/>
                  </a:solidFill>
                  <a:prstDash val="solid"/>
                </a:ln>
                <a:solidFill>
                  <a:schemeClr val="accent2">
                    <a:lumMod val="40000"/>
                    <a:lumOff val="60000"/>
                  </a:schemeClr>
                </a:solidFill>
                <a:effectLst/>
              </a:rPr>
              <a:t>A</a:t>
            </a:r>
            <a:endParaRPr lang="en-US" altLang="zh-CN" sz="2400">
              <a:ln w="22225">
                <a:solidFill>
                  <a:schemeClr val="accent2"/>
                </a:solidFill>
                <a:prstDash val="solid"/>
              </a:ln>
              <a:solidFill>
                <a:schemeClr val="accent2">
                  <a:lumMod val="40000"/>
                  <a:lumOff val="60000"/>
                </a:schemeClr>
              </a:solidFill>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课堂</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小测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795780" y="1638935"/>
            <a:ext cx="8608695" cy="3021330"/>
          </a:xfrm>
          <a:prstGeom prst="rect">
            <a:avLst/>
          </a:prstGeom>
          <a:noFill/>
        </p:spPr>
        <p:txBody>
          <a:bodyPr wrap="square" rtlCol="0">
            <a:noAutofit/>
          </a:bodyPr>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2.</a:t>
            </a:r>
            <a:r>
              <a:rPr lang="zh-CN" altLang="en-US" sz="2400">
                <a:latin typeface="黑体" panose="02010609060101010101" charset="-122"/>
                <a:ea typeface="黑体" panose="02010609060101010101" charset="-122"/>
                <a:cs typeface="黑体" panose="02010609060101010101" charset="-122"/>
                <a:sym typeface="+mn-ea"/>
              </a:rPr>
              <a:t>在搜索</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十五运的吉祥物</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时，下列哪个网站里找到的结果最不相关？</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A.</a:t>
            </a:r>
            <a:r>
              <a:rPr lang="zh-CN" altLang="en-US" sz="2400">
                <a:latin typeface="黑体" panose="02010609060101010101" charset="-122"/>
                <a:ea typeface="黑体" panose="02010609060101010101" charset="-122"/>
                <a:cs typeface="黑体" panose="02010609060101010101" charset="-122"/>
                <a:sym typeface="+mn-ea"/>
              </a:rPr>
              <a:t>十五运的官方网站</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B.</a:t>
            </a:r>
            <a:r>
              <a:rPr lang="zh-CN" altLang="en-US" sz="2400">
                <a:latin typeface="黑体" panose="02010609060101010101" charset="-122"/>
                <a:ea typeface="黑体" panose="02010609060101010101" charset="-122"/>
                <a:cs typeface="黑体" panose="02010609060101010101" charset="-122"/>
                <a:sym typeface="+mn-ea"/>
              </a:rPr>
              <a:t>图像网站里的</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十五运分区</a:t>
            </a:r>
            <a:r>
              <a:rPr lang="en-US" altLang="zh-CN" sz="2400">
                <a:latin typeface="黑体" panose="02010609060101010101" charset="-122"/>
                <a:ea typeface="黑体" panose="02010609060101010101" charset="-122"/>
                <a:cs typeface="黑体" panose="02010609060101010101" charset="-122"/>
                <a:sym typeface="+mn-ea"/>
              </a:rPr>
              <a:t>”</a:t>
            </a:r>
            <a:endParaRPr lang="en-US" altLang="zh-CN"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C.</a:t>
            </a:r>
            <a:r>
              <a:rPr lang="zh-CN" altLang="en-US" sz="2400">
                <a:latin typeface="黑体" panose="02010609060101010101" charset="-122"/>
                <a:ea typeface="黑体" panose="02010609060101010101" charset="-122"/>
                <a:cs typeface="黑体" panose="02010609060101010101" charset="-122"/>
                <a:sym typeface="+mn-ea"/>
              </a:rPr>
              <a:t>新闻网站里的</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十五运吉祥物</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介绍</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D.“</a:t>
            </a:r>
            <a:r>
              <a:rPr lang="zh-CN" altLang="en-US" sz="2400">
                <a:latin typeface="黑体" panose="02010609060101010101" charset="-122"/>
                <a:ea typeface="黑体" panose="02010609060101010101" charset="-122"/>
                <a:cs typeface="黑体" panose="02010609060101010101" charset="-122"/>
                <a:sym typeface="+mn-ea"/>
              </a:rPr>
              <a:t>第十四届全国运动会</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吉祥物的百科页面</a:t>
            </a:r>
            <a:endParaRPr lang="zh-CN" altLang="en-US" sz="2400">
              <a:latin typeface="黑体" panose="02010609060101010101" charset="-122"/>
              <a:ea typeface="黑体" panose="02010609060101010101" charset="-122"/>
              <a:cs typeface="黑体" panose="02010609060101010101" charset="-122"/>
              <a:sym typeface="+mn-ea"/>
            </a:endParaRPr>
          </a:p>
        </p:txBody>
      </p:sp>
      <p:sp>
        <p:nvSpPr>
          <p:cNvPr id="6" name="文本框 5"/>
          <p:cNvSpPr txBox="1"/>
          <p:nvPr/>
        </p:nvSpPr>
        <p:spPr>
          <a:xfrm>
            <a:off x="3378200" y="2118995"/>
            <a:ext cx="748030" cy="718820"/>
          </a:xfrm>
          <a:prstGeom prst="rect">
            <a:avLst/>
          </a:prstGeom>
          <a:noFill/>
        </p:spPr>
        <p:txBody>
          <a:bodyPr wrap="square" rtlCol="0">
            <a:noAutofit/>
          </a:bodyPr>
          <a:p>
            <a:r>
              <a:rPr lang="en-US" altLang="zh-CN" sz="2400">
                <a:ln w="22225">
                  <a:solidFill>
                    <a:schemeClr val="accent2"/>
                  </a:solidFill>
                  <a:prstDash val="solid"/>
                </a:ln>
                <a:solidFill>
                  <a:schemeClr val="accent2">
                    <a:lumMod val="40000"/>
                    <a:lumOff val="60000"/>
                  </a:schemeClr>
                </a:solidFill>
                <a:effectLst/>
              </a:rPr>
              <a:t>D</a:t>
            </a:r>
            <a:endParaRPr lang="en-US" altLang="zh-CN" sz="2400">
              <a:ln w="22225">
                <a:solidFill>
                  <a:schemeClr val="accent2"/>
                </a:solidFill>
                <a:prstDash val="solid"/>
              </a:ln>
              <a:solidFill>
                <a:schemeClr val="accent2">
                  <a:lumMod val="40000"/>
                  <a:lumOff val="60000"/>
                </a:schemeClr>
              </a:solidFill>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课堂</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小测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276985" y="1638935"/>
            <a:ext cx="9117965" cy="3953510"/>
          </a:xfrm>
          <a:prstGeom prst="rect">
            <a:avLst/>
          </a:prstGeom>
          <a:noFill/>
        </p:spPr>
        <p:txBody>
          <a:bodyPr wrap="square" rtlCol="0">
            <a:noAutofit/>
          </a:bodyPr>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3.</a:t>
            </a:r>
            <a:r>
              <a:rPr lang="zh-CN" altLang="en-US" sz="2400">
                <a:latin typeface="黑体" panose="02010609060101010101" charset="-122"/>
                <a:ea typeface="黑体" panose="02010609060101010101" charset="-122"/>
                <a:cs typeface="黑体" panose="02010609060101010101" charset="-122"/>
                <a:sym typeface="+mn-ea"/>
              </a:rPr>
              <a:t>在互联网上查看人民网的内容时，网站显示：人民网股份有限公司版权所有，未经书面授权禁止使用。那么作为初中生，我们在未获得书面授权的情况下，以学习为目的查看、下载该公开网站中的内容，属于违反《中华人民共和国著作权法》的行为吗？</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A.</a:t>
            </a:r>
            <a:r>
              <a:rPr lang="zh-CN" altLang="en-US" sz="2400">
                <a:latin typeface="黑体" panose="02010609060101010101" charset="-122"/>
                <a:ea typeface="黑体" panose="02010609060101010101" charset="-122"/>
                <a:cs typeface="黑体" panose="02010609060101010101" charset="-122"/>
                <a:sym typeface="+mn-ea"/>
              </a:rPr>
              <a:t>属于</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B.</a:t>
            </a:r>
            <a:r>
              <a:rPr lang="zh-CN" altLang="en-US" sz="2400">
                <a:latin typeface="黑体" panose="02010609060101010101" charset="-122"/>
                <a:ea typeface="黑体" panose="02010609060101010101" charset="-122"/>
                <a:cs typeface="黑体" panose="02010609060101010101" charset="-122"/>
                <a:sym typeface="+mn-ea"/>
              </a:rPr>
              <a:t>不属于</a:t>
            </a:r>
            <a:endParaRPr lang="zh-CN" altLang="en-US" sz="2400">
              <a:latin typeface="黑体" panose="02010609060101010101" charset="-122"/>
              <a:ea typeface="黑体" panose="02010609060101010101" charset="-122"/>
              <a:cs typeface="黑体" panose="02010609060101010101" charset="-122"/>
              <a:sym typeface="+mn-ea"/>
            </a:endParaRPr>
          </a:p>
        </p:txBody>
      </p:sp>
      <p:sp>
        <p:nvSpPr>
          <p:cNvPr id="6" name="文本框 5"/>
          <p:cNvSpPr txBox="1"/>
          <p:nvPr/>
        </p:nvSpPr>
        <p:spPr>
          <a:xfrm>
            <a:off x="8964295" y="3028950"/>
            <a:ext cx="1249680" cy="800100"/>
          </a:xfrm>
          <a:prstGeom prst="rect">
            <a:avLst/>
          </a:prstGeom>
          <a:noFill/>
        </p:spPr>
        <p:txBody>
          <a:bodyPr wrap="square" rtlCol="0">
            <a:noAutofit/>
          </a:bodyPr>
          <a:p>
            <a:r>
              <a:rPr lang="en-US" altLang="zh-CN" sz="2400">
                <a:ln w="22225">
                  <a:solidFill>
                    <a:schemeClr val="accent2"/>
                  </a:solidFill>
                  <a:prstDash val="solid"/>
                </a:ln>
                <a:solidFill>
                  <a:schemeClr val="accent2">
                    <a:lumMod val="40000"/>
                    <a:lumOff val="60000"/>
                  </a:schemeClr>
                </a:solidFill>
                <a:effectLst/>
              </a:rPr>
              <a:t>B</a:t>
            </a:r>
            <a:endParaRPr lang="en-US" altLang="zh-CN" sz="2400">
              <a:ln w="22225">
                <a:solidFill>
                  <a:schemeClr val="accent2"/>
                </a:solidFill>
                <a:prstDash val="solid"/>
              </a:ln>
              <a:solidFill>
                <a:schemeClr val="accent2">
                  <a:lumMod val="40000"/>
                  <a:lumOff val="60000"/>
                </a:schemeClr>
              </a:solidFill>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4" name="图片 3"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8" name="文本框 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课堂</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小测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9" name="文本框 8"/>
          <p:cNvSpPr txBox="1"/>
          <p:nvPr/>
        </p:nvSpPr>
        <p:spPr>
          <a:xfrm>
            <a:off x="1795780" y="1638935"/>
            <a:ext cx="8599170" cy="3953510"/>
          </a:xfrm>
          <a:prstGeom prst="rect">
            <a:avLst/>
          </a:prstGeom>
          <a:noFill/>
        </p:spPr>
        <p:txBody>
          <a:bodyPr wrap="square" rtlCol="0">
            <a:noAutofit/>
          </a:bodyPr>
          <a:p>
            <a:pPr algn="l">
              <a:lnSpc>
                <a:spcPct val="120000"/>
              </a:lnSpc>
            </a:pPr>
            <a:r>
              <a:rPr lang="en-US" altLang="zh-CN" sz="2400">
                <a:latin typeface="黑体" panose="02010609060101010101" charset="-122"/>
                <a:ea typeface="黑体" panose="02010609060101010101" charset="-122"/>
                <a:cs typeface="黑体" panose="02010609060101010101" charset="-122"/>
                <a:sym typeface="+mn-ea"/>
              </a:rPr>
              <a:t>4.</a:t>
            </a:r>
            <a:r>
              <a:rPr lang="zh-CN" altLang="en-US" sz="2400">
                <a:latin typeface="黑体" panose="02010609060101010101" charset="-122"/>
                <a:ea typeface="黑体" panose="02010609060101010101" charset="-122"/>
                <a:cs typeface="黑体" panose="02010609060101010101" charset="-122"/>
                <a:sym typeface="+mn-ea"/>
              </a:rPr>
              <a:t>使用互联网上的资源时，下列哪一项资源作者的信息一般不需要我们查询并标注呢？</a:t>
            </a:r>
            <a:endParaRPr lang="zh-CN" altLang="en-US" sz="2400">
              <a:latin typeface="黑体" panose="02010609060101010101" charset="-122"/>
              <a:ea typeface="黑体" panose="02010609060101010101" charset="-122"/>
              <a:cs typeface="黑体" panose="02010609060101010101" charset="-122"/>
              <a:sym typeface="+mn-ea"/>
            </a:endParaRPr>
          </a:p>
          <a:p>
            <a:pPr algn="l">
              <a:lnSpc>
                <a:spcPct val="120000"/>
              </a:lnSpc>
            </a:pPr>
            <a:r>
              <a:rPr lang="en-US" altLang="zh-CN" sz="2400">
                <a:latin typeface="黑体" panose="02010609060101010101" charset="-122"/>
                <a:ea typeface="黑体" panose="02010609060101010101" charset="-122"/>
                <a:cs typeface="黑体" panose="02010609060101010101" charset="-122"/>
                <a:sym typeface="+mn-ea"/>
              </a:rPr>
              <a:t>A.</a:t>
            </a:r>
            <a:r>
              <a:rPr lang="zh-CN" altLang="en-US" sz="2400">
                <a:latin typeface="黑体" panose="02010609060101010101" charset="-122"/>
                <a:ea typeface="黑体" panose="02010609060101010101" charset="-122"/>
                <a:cs typeface="黑体" panose="02010609060101010101" charset="-122"/>
                <a:sym typeface="+mn-ea"/>
              </a:rPr>
              <a:t>作者发布资源的链接</a:t>
            </a:r>
            <a:endParaRPr lang="zh-CN" altLang="en-US" sz="2400">
              <a:latin typeface="黑体" panose="02010609060101010101" charset="-122"/>
              <a:ea typeface="黑体" panose="02010609060101010101" charset="-122"/>
              <a:cs typeface="黑体" panose="02010609060101010101" charset="-122"/>
              <a:sym typeface="+mn-ea"/>
            </a:endParaRPr>
          </a:p>
          <a:p>
            <a:pPr algn="l">
              <a:lnSpc>
                <a:spcPct val="120000"/>
              </a:lnSpc>
            </a:pPr>
            <a:r>
              <a:rPr lang="en-US" altLang="zh-CN" sz="2400">
                <a:latin typeface="黑体" panose="02010609060101010101" charset="-122"/>
                <a:ea typeface="黑体" panose="02010609060101010101" charset="-122"/>
                <a:cs typeface="黑体" panose="02010609060101010101" charset="-122"/>
                <a:sym typeface="+mn-ea"/>
              </a:rPr>
              <a:t>B.</a:t>
            </a:r>
            <a:r>
              <a:rPr lang="zh-CN" altLang="en-US" sz="2400">
                <a:latin typeface="黑体" panose="02010609060101010101" charset="-122"/>
                <a:ea typeface="黑体" panose="02010609060101010101" charset="-122"/>
                <a:cs typeface="黑体" panose="02010609060101010101" charset="-122"/>
                <a:sym typeface="+mn-ea"/>
              </a:rPr>
              <a:t>作者的姓名</a:t>
            </a:r>
            <a:endParaRPr lang="zh-CN" altLang="en-US" sz="2400">
              <a:latin typeface="黑体" panose="02010609060101010101" charset="-122"/>
              <a:ea typeface="黑体" panose="02010609060101010101" charset="-122"/>
              <a:cs typeface="黑体" panose="02010609060101010101" charset="-122"/>
              <a:sym typeface="+mn-ea"/>
            </a:endParaRPr>
          </a:p>
          <a:p>
            <a:pPr algn="l">
              <a:lnSpc>
                <a:spcPct val="120000"/>
              </a:lnSpc>
            </a:pPr>
            <a:r>
              <a:rPr lang="en-US" altLang="zh-CN" sz="2400">
                <a:latin typeface="黑体" panose="02010609060101010101" charset="-122"/>
                <a:ea typeface="黑体" panose="02010609060101010101" charset="-122"/>
                <a:cs typeface="黑体" panose="02010609060101010101" charset="-122"/>
                <a:sym typeface="+mn-ea"/>
              </a:rPr>
              <a:t>C.</a:t>
            </a:r>
            <a:r>
              <a:rPr lang="zh-CN" altLang="en-US" sz="2400">
                <a:latin typeface="黑体" panose="02010609060101010101" charset="-122"/>
                <a:ea typeface="黑体" panose="02010609060101010101" charset="-122"/>
                <a:cs typeface="黑体" panose="02010609060101010101" charset="-122"/>
                <a:sym typeface="+mn-ea"/>
              </a:rPr>
              <a:t>作者的身份证号</a:t>
            </a:r>
            <a:endParaRPr lang="zh-CN" altLang="en-US" sz="2400">
              <a:latin typeface="黑体" panose="02010609060101010101" charset="-122"/>
              <a:ea typeface="黑体" panose="02010609060101010101" charset="-122"/>
              <a:cs typeface="黑体" panose="02010609060101010101" charset="-122"/>
              <a:sym typeface="+mn-ea"/>
            </a:endParaRPr>
          </a:p>
          <a:p>
            <a:pPr algn="l">
              <a:lnSpc>
                <a:spcPct val="120000"/>
              </a:lnSpc>
            </a:pPr>
            <a:r>
              <a:rPr lang="en-US" altLang="zh-CN" sz="2400">
                <a:latin typeface="黑体" panose="02010609060101010101" charset="-122"/>
                <a:ea typeface="黑体" panose="02010609060101010101" charset="-122"/>
                <a:cs typeface="黑体" panose="02010609060101010101" charset="-122"/>
                <a:sym typeface="+mn-ea"/>
              </a:rPr>
              <a:t>D.</a:t>
            </a:r>
            <a:r>
              <a:rPr lang="zh-CN" altLang="en-US" sz="2400">
                <a:latin typeface="黑体" panose="02010609060101010101" charset="-122"/>
                <a:ea typeface="黑体" panose="02010609060101010101" charset="-122"/>
                <a:cs typeface="黑体" panose="02010609060101010101" charset="-122"/>
                <a:sym typeface="+mn-ea"/>
              </a:rPr>
              <a:t>作品的名称</a:t>
            </a:r>
            <a:endParaRPr lang="zh-CN" altLang="en-US" sz="2400">
              <a:latin typeface="黑体" panose="02010609060101010101" charset="-122"/>
              <a:ea typeface="黑体" panose="02010609060101010101" charset="-122"/>
              <a:cs typeface="黑体" panose="02010609060101010101" charset="-122"/>
              <a:sym typeface="+mn-ea"/>
            </a:endParaRPr>
          </a:p>
        </p:txBody>
      </p:sp>
      <p:sp>
        <p:nvSpPr>
          <p:cNvPr id="10" name="文本框 9"/>
          <p:cNvSpPr txBox="1"/>
          <p:nvPr/>
        </p:nvSpPr>
        <p:spPr>
          <a:xfrm>
            <a:off x="5328920" y="2113280"/>
            <a:ext cx="743585" cy="662305"/>
          </a:xfrm>
          <a:prstGeom prst="rect">
            <a:avLst/>
          </a:prstGeom>
          <a:noFill/>
        </p:spPr>
        <p:txBody>
          <a:bodyPr wrap="square" rtlCol="0">
            <a:noAutofit/>
          </a:bodyPr>
          <a:p>
            <a:r>
              <a:rPr lang="en-US" altLang="zh-CN" sz="2400">
                <a:ln w="22225">
                  <a:solidFill>
                    <a:schemeClr val="accent2"/>
                  </a:solidFill>
                  <a:prstDash val="solid"/>
                </a:ln>
                <a:solidFill>
                  <a:schemeClr val="accent2">
                    <a:lumMod val="40000"/>
                    <a:lumOff val="60000"/>
                  </a:schemeClr>
                </a:solidFill>
                <a:effectLst/>
              </a:rPr>
              <a:t>C</a:t>
            </a:r>
            <a:endParaRPr lang="en-US" altLang="zh-CN" sz="2400">
              <a:ln w="22225">
                <a:solidFill>
                  <a:schemeClr val="accent2"/>
                </a:solidFill>
                <a:prstDash val="solid"/>
              </a:ln>
              <a:solidFill>
                <a:schemeClr val="accent2">
                  <a:lumMod val="40000"/>
                  <a:lumOff val="60000"/>
                </a:schemeClr>
              </a:solidFill>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9"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课堂</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小测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795780" y="1638935"/>
            <a:ext cx="8599170" cy="3953510"/>
          </a:xfrm>
          <a:prstGeom prst="rect">
            <a:avLst/>
          </a:prstGeom>
          <a:noFill/>
        </p:spPr>
        <p:txBody>
          <a:bodyPr wrap="square" rtlCol="0">
            <a:noAutofit/>
          </a:bodyPr>
          <a:p>
            <a:pPr algn="l">
              <a:lnSpc>
                <a:spcPct val="120000"/>
              </a:lnSpc>
            </a:pPr>
            <a:r>
              <a:rPr lang="en-US" altLang="zh-CN" sz="2400">
                <a:latin typeface="黑体" panose="02010609060101010101" charset="-122"/>
                <a:ea typeface="黑体" panose="02010609060101010101" charset="-122"/>
                <a:cs typeface="黑体" panose="02010609060101010101" charset="-122"/>
                <a:sym typeface="+mn-ea"/>
              </a:rPr>
              <a:t>5.</a:t>
            </a:r>
            <a:r>
              <a:rPr lang="zh-CN" altLang="en-US" sz="2400">
                <a:latin typeface="黑体" panose="02010609060101010101" charset="-122"/>
                <a:ea typeface="黑体" panose="02010609060101010101" charset="-122"/>
                <a:cs typeface="黑体" panose="02010609060101010101" charset="-122"/>
                <a:sym typeface="+mn-ea"/>
              </a:rPr>
              <a:t>我们用</a:t>
            </a:r>
            <a:r>
              <a:rPr lang="en-US" altLang="zh-CN" sz="2400">
                <a:latin typeface="黑体" panose="02010609060101010101" charset="-122"/>
                <a:ea typeface="黑体" panose="02010609060101010101" charset="-122"/>
                <a:cs typeface="黑体" panose="02010609060101010101" charset="-122"/>
                <a:sym typeface="+mn-ea"/>
              </a:rPr>
              <a:t>AI</a:t>
            </a:r>
            <a:r>
              <a:rPr lang="zh-CN" altLang="en-US" sz="2400">
                <a:latin typeface="黑体" panose="02010609060101010101" charset="-122"/>
                <a:ea typeface="黑体" panose="02010609060101010101" charset="-122"/>
                <a:cs typeface="黑体" panose="02010609060101010101" charset="-122"/>
                <a:sym typeface="+mn-ea"/>
              </a:rPr>
              <a:t>画了一张图，如果用修图软件把图上的水印去掉，然后当成是自己画的发到网上，这样可以吗？</a:t>
            </a:r>
            <a:endParaRPr lang="zh-CN" altLang="en-US" sz="2400">
              <a:latin typeface="黑体" panose="02010609060101010101" charset="-122"/>
              <a:ea typeface="黑体" panose="02010609060101010101" charset="-122"/>
              <a:cs typeface="黑体" panose="02010609060101010101" charset="-122"/>
              <a:sym typeface="+mn-ea"/>
            </a:endParaRPr>
          </a:p>
          <a:p>
            <a:pPr algn="l">
              <a:lnSpc>
                <a:spcPct val="120000"/>
              </a:lnSpc>
            </a:pPr>
            <a:r>
              <a:rPr lang="en-US" altLang="zh-CN" sz="2400">
                <a:latin typeface="黑体" panose="02010609060101010101" charset="-122"/>
                <a:ea typeface="黑体" panose="02010609060101010101" charset="-122"/>
                <a:cs typeface="黑体" panose="02010609060101010101" charset="-122"/>
                <a:sym typeface="+mn-ea"/>
              </a:rPr>
              <a:t>A.</a:t>
            </a:r>
            <a:r>
              <a:rPr lang="zh-CN" altLang="en-US" sz="2400">
                <a:latin typeface="黑体" panose="02010609060101010101" charset="-122"/>
                <a:ea typeface="黑体" panose="02010609060101010101" charset="-122"/>
                <a:cs typeface="黑体" panose="02010609060101010101" charset="-122"/>
                <a:sym typeface="+mn-ea"/>
              </a:rPr>
              <a:t>可以</a:t>
            </a:r>
            <a:endParaRPr lang="zh-CN" altLang="en-US" sz="2400">
              <a:latin typeface="黑体" panose="02010609060101010101" charset="-122"/>
              <a:ea typeface="黑体" panose="02010609060101010101" charset="-122"/>
              <a:cs typeface="黑体" panose="02010609060101010101" charset="-122"/>
              <a:sym typeface="+mn-ea"/>
            </a:endParaRPr>
          </a:p>
          <a:p>
            <a:pPr algn="l">
              <a:lnSpc>
                <a:spcPct val="120000"/>
              </a:lnSpc>
            </a:pPr>
            <a:r>
              <a:rPr lang="en-US" altLang="zh-CN" sz="2400">
                <a:latin typeface="黑体" panose="02010609060101010101" charset="-122"/>
                <a:ea typeface="黑体" panose="02010609060101010101" charset="-122"/>
                <a:cs typeface="黑体" panose="02010609060101010101" charset="-122"/>
                <a:sym typeface="+mn-ea"/>
              </a:rPr>
              <a:t>B.</a:t>
            </a:r>
            <a:r>
              <a:rPr lang="zh-CN" altLang="en-US" sz="2400">
                <a:latin typeface="黑体" panose="02010609060101010101" charset="-122"/>
                <a:ea typeface="黑体" panose="02010609060101010101" charset="-122"/>
                <a:cs typeface="黑体" panose="02010609060101010101" charset="-122"/>
                <a:sym typeface="+mn-ea"/>
              </a:rPr>
              <a:t>不可以</a:t>
            </a:r>
            <a:endParaRPr lang="zh-CN" altLang="en-US" sz="2400">
              <a:latin typeface="黑体" panose="02010609060101010101" charset="-122"/>
              <a:ea typeface="黑体" panose="02010609060101010101" charset="-122"/>
              <a:cs typeface="黑体" panose="02010609060101010101" charset="-122"/>
              <a:sym typeface="+mn-ea"/>
            </a:endParaRPr>
          </a:p>
        </p:txBody>
      </p:sp>
      <p:sp>
        <p:nvSpPr>
          <p:cNvPr id="6" name="文本框 5"/>
          <p:cNvSpPr txBox="1"/>
          <p:nvPr/>
        </p:nvSpPr>
        <p:spPr>
          <a:xfrm>
            <a:off x="8256905" y="2113915"/>
            <a:ext cx="549910" cy="863600"/>
          </a:xfrm>
          <a:prstGeom prst="rect">
            <a:avLst/>
          </a:prstGeom>
          <a:noFill/>
        </p:spPr>
        <p:txBody>
          <a:bodyPr wrap="square" rtlCol="0">
            <a:noAutofit/>
          </a:bodyPr>
          <a:p>
            <a:r>
              <a:rPr lang="en-US" altLang="zh-CN" sz="2400">
                <a:ln w="22225">
                  <a:solidFill>
                    <a:schemeClr val="accent2"/>
                  </a:solidFill>
                  <a:prstDash val="solid"/>
                </a:ln>
                <a:solidFill>
                  <a:schemeClr val="accent2">
                    <a:lumMod val="40000"/>
                    <a:lumOff val="60000"/>
                  </a:schemeClr>
                </a:solidFill>
                <a:effectLst/>
              </a:rPr>
              <a:t>B</a:t>
            </a:r>
            <a:endParaRPr lang="en-US" altLang="zh-CN" sz="2400">
              <a:ln w="22225">
                <a:solidFill>
                  <a:schemeClr val="accent2"/>
                </a:solidFill>
                <a:prstDash val="solid"/>
              </a:ln>
              <a:solidFill>
                <a:schemeClr val="accent2">
                  <a:lumMod val="40000"/>
                  <a:lumOff val="60000"/>
                </a:schemeClr>
              </a:solidFill>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课堂</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小测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795780" y="1638935"/>
            <a:ext cx="8599170" cy="3953510"/>
          </a:xfrm>
          <a:prstGeom prst="rect">
            <a:avLst/>
          </a:prstGeom>
          <a:noFill/>
        </p:spPr>
        <p:txBody>
          <a:bodyPr wrap="square" rtlCol="0">
            <a:noAutofit/>
          </a:bodyPr>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6.</a:t>
            </a:r>
            <a:r>
              <a:rPr lang="zh-CN" altLang="en-US" sz="2400">
                <a:latin typeface="黑体" panose="02010609060101010101" charset="-122"/>
                <a:ea typeface="黑体" panose="02010609060101010101" charset="-122"/>
                <a:cs typeface="黑体" panose="02010609060101010101" charset="-122"/>
                <a:sym typeface="+mn-ea"/>
              </a:rPr>
              <a:t>一名网站设计师在开发自己的公开商用网站时找到了四张与主题相关的照片，以下哪张图片适合展示在他的网站上？</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A.</a:t>
            </a:r>
            <a:r>
              <a:rPr lang="zh-CN" altLang="en-US" sz="2400">
                <a:latin typeface="黑体" panose="02010609060101010101" charset="-122"/>
                <a:ea typeface="黑体" panose="02010609060101010101" charset="-122"/>
                <a:cs typeface="黑体" panose="02010609060101010101" charset="-122"/>
                <a:sym typeface="+mn-ea"/>
              </a:rPr>
              <a:t>带有</a:t>
            </a:r>
            <a:r>
              <a:rPr lang="en-US" altLang="zh-CN" sz="2400">
                <a:latin typeface="黑体" panose="02010609060101010101" charset="-122"/>
                <a:ea typeface="黑体" panose="02010609060101010101" charset="-122"/>
                <a:cs typeface="黑体" panose="02010609060101010101" charset="-122"/>
                <a:sym typeface="+mn-ea"/>
              </a:rPr>
              <a:t>AI</a:t>
            </a:r>
            <a:r>
              <a:rPr lang="zh-CN" altLang="en-US" sz="2400">
                <a:latin typeface="黑体" panose="02010609060101010101" charset="-122"/>
                <a:ea typeface="黑体" panose="02010609060101010101" charset="-122"/>
                <a:cs typeface="黑体" panose="02010609060101010101" charset="-122"/>
                <a:sym typeface="+mn-ea"/>
              </a:rPr>
              <a:t>水印的图片</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B.</a:t>
            </a:r>
            <a:r>
              <a:rPr lang="zh-CN" altLang="en-US" sz="2400">
                <a:latin typeface="黑体" panose="02010609060101010101" charset="-122"/>
                <a:ea typeface="黑体" panose="02010609060101010101" charset="-122"/>
                <a:cs typeface="黑体" panose="02010609060101010101" charset="-122"/>
                <a:sym typeface="+mn-ea"/>
              </a:rPr>
              <a:t>带有某商业网站水印的图片</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C.</a:t>
            </a:r>
            <a:r>
              <a:rPr lang="zh-CN" altLang="en-US" sz="2400">
                <a:latin typeface="黑体" panose="02010609060101010101" charset="-122"/>
                <a:ea typeface="黑体" panose="02010609060101010101" charset="-122"/>
                <a:cs typeface="黑体" panose="02010609060101010101" charset="-122"/>
                <a:sym typeface="+mn-ea"/>
              </a:rPr>
              <a:t>右下角标记着</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免费可商用</a:t>
            </a:r>
            <a:r>
              <a:rPr lang="en-US" altLang="zh-CN" sz="2400">
                <a:latin typeface="黑体" panose="02010609060101010101" charset="-122"/>
                <a:ea typeface="黑体" panose="02010609060101010101" charset="-122"/>
                <a:cs typeface="黑体" panose="02010609060101010101" charset="-122"/>
                <a:sym typeface="+mn-ea"/>
              </a:rPr>
              <a:t>”</a:t>
            </a:r>
            <a:r>
              <a:rPr lang="zh-CN" altLang="en-US" sz="2400">
                <a:latin typeface="黑体" panose="02010609060101010101" charset="-122"/>
                <a:ea typeface="黑体" panose="02010609060101010101" charset="-122"/>
                <a:cs typeface="黑体" panose="02010609060101010101" charset="-122"/>
                <a:sym typeface="+mn-ea"/>
              </a:rPr>
              <a:t>的图片</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D.</a:t>
            </a:r>
            <a:r>
              <a:rPr lang="zh-CN" altLang="en-US" sz="2400">
                <a:latin typeface="黑体" panose="02010609060101010101" charset="-122"/>
                <a:ea typeface="黑体" panose="02010609060101010101" charset="-122"/>
                <a:cs typeface="黑体" panose="02010609060101010101" charset="-122"/>
                <a:sym typeface="+mn-ea"/>
              </a:rPr>
              <a:t>没有任何标记的，从不知名网站上下载的图片</a:t>
            </a:r>
            <a:endParaRPr lang="zh-CN" altLang="en-US" sz="2400">
              <a:latin typeface="黑体" panose="02010609060101010101" charset="-122"/>
              <a:ea typeface="黑体" panose="02010609060101010101" charset="-122"/>
              <a:cs typeface="黑体" panose="02010609060101010101" charset="-122"/>
              <a:sym typeface="+mn-ea"/>
            </a:endParaRPr>
          </a:p>
        </p:txBody>
      </p:sp>
      <p:sp>
        <p:nvSpPr>
          <p:cNvPr id="6" name="文本框 5"/>
          <p:cNvSpPr txBox="1"/>
          <p:nvPr/>
        </p:nvSpPr>
        <p:spPr>
          <a:xfrm>
            <a:off x="9618345" y="2284730"/>
            <a:ext cx="776605" cy="728345"/>
          </a:xfrm>
          <a:prstGeom prst="rect">
            <a:avLst/>
          </a:prstGeom>
          <a:noFill/>
        </p:spPr>
        <p:txBody>
          <a:bodyPr wrap="square" rtlCol="0">
            <a:noAutofit/>
          </a:bodyPr>
          <a:p>
            <a:r>
              <a:rPr lang="en-US" altLang="zh-CN" sz="2400">
                <a:ln w="22225">
                  <a:solidFill>
                    <a:schemeClr val="accent2"/>
                  </a:solidFill>
                  <a:prstDash val="solid"/>
                </a:ln>
                <a:solidFill>
                  <a:schemeClr val="accent2">
                    <a:lumMod val="40000"/>
                    <a:lumOff val="60000"/>
                  </a:schemeClr>
                </a:solidFill>
                <a:effectLst/>
              </a:rPr>
              <a:t>C</a:t>
            </a:r>
            <a:endParaRPr lang="en-US" altLang="zh-CN" sz="2400">
              <a:ln w="22225">
                <a:solidFill>
                  <a:schemeClr val="accent2"/>
                </a:solidFill>
                <a:prstDash val="solid"/>
              </a:ln>
              <a:solidFill>
                <a:schemeClr val="accent2">
                  <a:lumMod val="40000"/>
                  <a:lumOff val="60000"/>
                </a:schemeClr>
              </a:solidFill>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课堂总结</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424305" y="1851660"/>
            <a:ext cx="9342755" cy="4153535"/>
          </a:xfrm>
          <a:prstGeom prst="rect">
            <a:avLst/>
          </a:prstGeom>
          <a:noFill/>
        </p:spPr>
        <p:txBody>
          <a:bodyPr wrap="square" rtlCol="0">
            <a:noAutofit/>
          </a:bodyPr>
          <a:p>
            <a:r>
              <a:rPr lang="en-US" altLang="zh-CN" sz="3200">
                <a:latin typeface="黑体" panose="02010609060101010101" charset="-122"/>
                <a:ea typeface="黑体" panose="02010609060101010101" charset="-122"/>
                <a:cs typeface="黑体" panose="02010609060101010101" charset="-122"/>
                <a:sym typeface="+mn-ea"/>
              </a:rPr>
              <a:t>1.</a:t>
            </a:r>
            <a:r>
              <a:rPr lang="zh-CN" altLang="en-US" sz="3200">
                <a:latin typeface="黑体" panose="02010609060101010101" charset="-122"/>
                <a:ea typeface="黑体" panose="02010609060101010101" charset="-122"/>
                <a:cs typeface="黑体" panose="02010609060101010101" charset="-122"/>
                <a:sym typeface="+mn-ea"/>
              </a:rPr>
              <a:t>网站开发的流程</a:t>
            </a:r>
            <a:endParaRPr lang="zh-CN" altLang="en-US" sz="3200">
              <a:latin typeface="黑体" panose="02010609060101010101" charset="-122"/>
              <a:ea typeface="黑体" panose="02010609060101010101" charset="-122"/>
              <a:cs typeface="黑体" panose="02010609060101010101" charset="-122"/>
              <a:sym typeface="+mn-ea"/>
            </a:endParaRPr>
          </a:p>
          <a:p>
            <a:endParaRPr lang="zh-CN" altLang="en-US" sz="3200">
              <a:latin typeface="黑体" panose="02010609060101010101" charset="-122"/>
              <a:ea typeface="黑体" panose="02010609060101010101" charset="-122"/>
              <a:cs typeface="黑体" panose="02010609060101010101" charset="-122"/>
              <a:sym typeface="+mn-ea"/>
            </a:endParaRPr>
          </a:p>
          <a:p>
            <a:r>
              <a:rPr lang="en-US" altLang="zh-CN" sz="3200">
                <a:latin typeface="黑体" panose="02010609060101010101" charset="-122"/>
                <a:ea typeface="黑体" panose="02010609060101010101" charset="-122"/>
                <a:cs typeface="黑体" panose="02010609060101010101" charset="-122"/>
                <a:sym typeface="+mn-ea"/>
              </a:rPr>
              <a:t>2.</a:t>
            </a:r>
            <a:r>
              <a:rPr lang="zh-CN" altLang="en-US" sz="3200">
                <a:latin typeface="黑体" panose="02010609060101010101" charset="-122"/>
                <a:ea typeface="黑体" panose="02010609060101010101" charset="-122"/>
                <a:cs typeface="黑体" panose="02010609060101010101" charset="-122"/>
                <a:sym typeface="+mn-ea"/>
              </a:rPr>
              <a:t>素材选取的要求</a:t>
            </a:r>
            <a:endParaRPr lang="zh-CN" altLang="en-US" sz="3200">
              <a:latin typeface="黑体" panose="02010609060101010101" charset="-122"/>
              <a:ea typeface="黑体" panose="02010609060101010101" charset="-122"/>
              <a:cs typeface="黑体" panose="02010609060101010101" charset="-122"/>
              <a:sym typeface="+mn-ea"/>
            </a:endParaRPr>
          </a:p>
          <a:p>
            <a:endParaRPr lang="zh-CN" altLang="en-US" sz="3200">
              <a:latin typeface="黑体" panose="02010609060101010101" charset="-122"/>
              <a:ea typeface="黑体" panose="02010609060101010101" charset="-122"/>
              <a:cs typeface="黑体" panose="02010609060101010101" charset="-122"/>
              <a:sym typeface="+mn-ea"/>
            </a:endParaRPr>
          </a:p>
          <a:p>
            <a:r>
              <a:rPr lang="en-US" altLang="zh-CN" sz="3200">
                <a:latin typeface="黑体" panose="02010609060101010101" charset="-122"/>
                <a:ea typeface="黑体" panose="02010609060101010101" charset="-122"/>
                <a:cs typeface="黑体" panose="02010609060101010101" charset="-122"/>
                <a:sym typeface="+mn-ea"/>
              </a:rPr>
              <a:t>3.</a:t>
            </a:r>
            <a:r>
              <a:rPr lang="zh-CN" altLang="en-US" sz="3200">
                <a:latin typeface="黑体" panose="02010609060101010101" charset="-122"/>
                <a:ea typeface="黑体" panose="02010609060101010101" charset="-122"/>
                <a:cs typeface="黑体" panose="02010609060101010101" charset="-122"/>
                <a:sym typeface="+mn-ea"/>
              </a:rPr>
              <a:t>本课时的主要任务</a:t>
            </a:r>
            <a:endParaRPr lang="zh-CN" altLang="en-US" sz="3200">
              <a:latin typeface="黑体" panose="02010609060101010101" charset="-122"/>
              <a:ea typeface="黑体" panose="02010609060101010101" charset="-122"/>
              <a:cs typeface="黑体" panose="02010609060101010101"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完整视频">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课堂总结</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424305" y="1362075"/>
            <a:ext cx="9342755" cy="4643120"/>
          </a:xfrm>
          <a:prstGeom prst="rect">
            <a:avLst/>
          </a:prstGeom>
          <a:noFill/>
        </p:spPr>
        <p:txBody>
          <a:bodyPr wrap="square" rtlCol="0">
            <a:noAutofit/>
          </a:bodyPr>
          <a:p>
            <a:endParaRPr lang="zh-CN" altLang="en-US" sz="2400">
              <a:latin typeface="黑体" panose="02010609060101010101" charset="-122"/>
              <a:ea typeface="黑体" panose="02010609060101010101" charset="-122"/>
              <a:cs typeface="黑体" panose="02010609060101010101" charset="-122"/>
              <a:sym typeface="+mn-ea"/>
            </a:endParaRPr>
          </a:p>
        </p:txBody>
      </p:sp>
      <p:pic>
        <p:nvPicPr>
          <p:cNvPr id="2" name="图片 1"/>
          <p:cNvPicPr>
            <a:picLocks noChangeAspect="1"/>
          </p:cNvPicPr>
          <p:nvPr/>
        </p:nvPicPr>
        <p:blipFill>
          <a:blip r:embed="rId3"/>
          <a:stretch>
            <a:fillRect/>
          </a:stretch>
        </p:blipFill>
        <p:spPr>
          <a:xfrm>
            <a:off x="0" y="1682115"/>
            <a:ext cx="12192000" cy="3493135"/>
          </a:xfrm>
          <a:prstGeom prst="rect">
            <a:avLst/>
          </a:prstGeom>
        </p:spPr>
      </p:pic>
    </p:spTree>
  </p:cSld>
  <p:clrMapOvr>
    <a:masterClrMapping/>
  </p:clrMapOvr>
  <p:timing>
    <p:tnLst>
      <p:par>
        <p:cTn id="1" dur="indefinite" restart="never" nodeType="tmRoot"/>
      </p:par>
    </p:tnLst>
    <p:bldLst>
      <p:bldP spid="7" grpId="0" build="p"/>
      <p:bldP spid="7"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课时</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内容</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787525" y="1110615"/>
            <a:ext cx="8616950" cy="4464050"/>
          </a:xfrm>
          <a:prstGeom prst="rect">
            <a:avLst/>
          </a:prstGeom>
          <a:noFill/>
        </p:spPr>
        <p:txBody>
          <a:bodyPr wrap="square" rtlCol="0">
            <a:noAutofit/>
          </a:bodyPr>
          <a:p>
            <a:r>
              <a:rPr lang="zh-CN" altLang="en-US" sz="2000">
                <a:latin typeface="黑体" panose="02010609060101010101" charset="-122"/>
                <a:ea typeface="黑体" panose="02010609060101010101" charset="-122"/>
                <a:cs typeface="黑体" panose="02010609060101010101" charset="-122"/>
              </a:rPr>
              <a:t>课时主题：</a:t>
            </a:r>
            <a:r>
              <a:rPr lang="zh-CN" altLang="en-US" sz="2000">
                <a:latin typeface="黑体" panose="02010609060101010101" charset="-122"/>
                <a:ea typeface="黑体" panose="02010609060101010101" charset="-122"/>
                <a:cs typeface="黑体" panose="02010609060101010101" charset="-122"/>
              </a:rPr>
              <a:t>完善一个十五运的宣传网站</a:t>
            </a:r>
            <a:endParaRPr lang="zh-CN" altLang="en-US" sz="2000">
              <a:latin typeface="黑体" panose="02010609060101010101" charset="-122"/>
              <a:ea typeface="黑体" panose="02010609060101010101" charset="-122"/>
              <a:cs typeface="黑体" panose="02010609060101010101" charset="-122"/>
            </a:endParaRPr>
          </a:p>
          <a:p>
            <a:endParaRPr lang="zh-CN" altLang="en-US" sz="2000">
              <a:latin typeface="黑体" panose="02010609060101010101" charset="-122"/>
              <a:ea typeface="黑体" panose="02010609060101010101" charset="-122"/>
              <a:cs typeface="黑体" panose="02010609060101010101" charset="-122"/>
            </a:endParaRPr>
          </a:p>
          <a:p>
            <a:r>
              <a:rPr lang="zh-CN" altLang="en-US" sz="2000">
                <a:latin typeface="黑体" panose="02010609060101010101" charset="-122"/>
                <a:ea typeface="黑体" panose="02010609060101010101" charset="-122"/>
                <a:cs typeface="黑体" panose="02010609060101010101" charset="-122"/>
              </a:rPr>
              <a:t>完成网站主要</a:t>
            </a:r>
            <a:r>
              <a:rPr lang="zh-CN" altLang="en-US" sz="2000">
                <a:latin typeface="黑体" panose="02010609060101010101" charset="-122"/>
                <a:ea typeface="黑体" panose="02010609060101010101" charset="-122"/>
                <a:cs typeface="黑体" panose="02010609060101010101" charset="-122"/>
              </a:rPr>
              <a:t>任务：</a:t>
            </a:r>
            <a:endParaRPr lang="zh-CN" altLang="en-US" sz="2000">
              <a:latin typeface="黑体" panose="02010609060101010101" charset="-122"/>
              <a:ea typeface="黑体" panose="02010609060101010101" charset="-122"/>
              <a:cs typeface="黑体" panose="02010609060101010101" charset="-122"/>
            </a:endParaRPr>
          </a:p>
          <a:p>
            <a:r>
              <a:rPr lang="en-US" altLang="zh-CN" sz="2000">
                <a:latin typeface="黑体" panose="02010609060101010101" charset="-122"/>
                <a:ea typeface="黑体" panose="02010609060101010101" charset="-122"/>
                <a:cs typeface="黑体" panose="02010609060101010101" charset="-122"/>
              </a:rPr>
              <a:t>1.</a:t>
            </a:r>
            <a:r>
              <a:rPr lang="zh-CN" altLang="en-US" sz="2000">
                <a:latin typeface="黑体" panose="02010609060101010101" charset="-122"/>
                <a:ea typeface="黑体" panose="02010609060101010101" charset="-122"/>
                <a:cs typeface="黑体" panose="02010609060101010101" charset="-122"/>
              </a:rPr>
              <a:t>查找并下载十五运文字简介、图像素材</a:t>
            </a:r>
            <a:endParaRPr lang="en-US" altLang="zh-CN" sz="2000">
              <a:latin typeface="黑体" panose="02010609060101010101" charset="-122"/>
              <a:ea typeface="黑体" panose="02010609060101010101" charset="-122"/>
              <a:cs typeface="黑体" panose="02010609060101010101" charset="-122"/>
            </a:endParaRPr>
          </a:p>
          <a:p>
            <a:r>
              <a:rPr lang="en-US" altLang="zh-CN" sz="2000">
                <a:latin typeface="黑体" panose="02010609060101010101" charset="-122"/>
                <a:ea typeface="黑体" panose="02010609060101010101" charset="-122"/>
                <a:cs typeface="黑体" panose="02010609060101010101" charset="-122"/>
              </a:rPr>
              <a:t>2.</a:t>
            </a:r>
            <a:r>
              <a:rPr lang="zh-CN" altLang="en-US" sz="2000">
                <a:latin typeface="黑体" panose="02010609060101010101" charset="-122"/>
                <a:ea typeface="黑体" panose="02010609060101010101" charset="-122"/>
                <a:cs typeface="黑体" panose="02010609060101010101" charset="-122"/>
              </a:rPr>
              <a:t>在页面中展示文字、</a:t>
            </a:r>
            <a:r>
              <a:rPr lang="zh-CN" altLang="en-US" sz="2000">
                <a:latin typeface="黑体" panose="02010609060101010101" charset="-122"/>
                <a:ea typeface="黑体" panose="02010609060101010101" charset="-122"/>
                <a:cs typeface="黑体" panose="02010609060101010101" charset="-122"/>
              </a:rPr>
              <a:t>图像</a:t>
            </a:r>
            <a:endParaRPr lang="zh-CN" altLang="en-US" sz="2000">
              <a:latin typeface="黑体" panose="02010609060101010101" charset="-122"/>
              <a:ea typeface="黑体" panose="02010609060101010101" charset="-122"/>
              <a:cs typeface="黑体" panose="02010609060101010101" charset="-122"/>
            </a:endParaRPr>
          </a:p>
          <a:p>
            <a:r>
              <a:rPr lang="en-US" altLang="zh-CN" sz="2000">
                <a:latin typeface="黑体" panose="02010609060101010101" charset="-122"/>
                <a:ea typeface="黑体" panose="02010609060101010101" charset="-122"/>
                <a:cs typeface="黑体" panose="02010609060101010101" charset="-122"/>
              </a:rPr>
              <a:t>3.</a:t>
            </a:r>
            <a:r>
              <a:rPr lang="zh-CN" altLang="en-US" sz="2000">
                <a:latin typeface="黑体" panose="02010609060101010101" charset="-122"/>
                <a:ea typeface="黑体" panose="02010609060101010101" charset="-122"/>
                <a:cs typeface="黑体" panose="02010609060101010101" charset="-122"/>
              </a:rPr>
              <a:t>完善页面的个人信息以及素材链接</a:t>
            </a:r>
            <a:endParaRPr lang="zh-CN" altLang="en-US" sz="2000">
              <a:latin typeface="黑体" panose="02010609060101010101" charset="-122"/>
              <a:ea typeface="黑体" panose="02010609060101010101" charset="-122"/>
              <a:cs typeface="黑体" panose="02010609060101010101" charset="-122"/>
            </a:endParaRPr>
          </a:p>
          <a:p>
            <a:r>
              <a:rPr lang="en-US" altLang="zh-CN" sz="2000">
                <a:latin typeface="黑体" panose="02010609060101010101" charset="-122"/>
                <a:ea typeface="黑体" panose="02010609060101010101" charset="-122"/>
                <a:cs typeface="黑体" panose="02010609060101010101" charset="-122"/>
              </a:rPr>
              <a:t>4.</a:t>
            </a:r>
            <a:r>
              <a:rPr lang="zh-CN" altLang="en-US" sz="2000">
                <a:latin typeface="黑体" panose="02010609060101010101" charset="-122"/>
                <a:ea typeface="黑体" panose="02010609060101010101" charset="-122"/>
                <a:cs typeface="黑体" panose="02010609060101010101" charset="-122"/>
              </a:rPr>
              <a:t>将页面保存为</a:t>
            </a:r>
            <a:r>
              <a:rPr lang="en-US" altLang="zh-CN" sz="2000">
                <a:latin typeface="黑体" panose="02010609060101010101" charset="-122"/>
                <a:ea typeface="黑体" panose="02010609060101010101" charset="-122"/>
                <a:cs typeface="黑体" panose="02010609060101010101" charset="-122"/>
              </a:rPr>
              <a:t>.html</a:t>
            </a:r>
            <a:r>
              <a:rPr lang="zh-CN" altLang="en-US" sz="2000">
                <a:latin typeface="黑体" panose="02010609060101010101" charset="-122"/>
                <a:ea typeface="黑体" panose="02010609060101010101" charset="-122"/>
                <a:cs typeface="黑体" panose="02010609060101010101" charset="-122"/>
              </a:rPr>
              <a:t>文件</a:t>
            </a:r>
            <a:endParaRPr lang="en-US" altLang="zh-CN" sz="2000">
              <a:latin typeface="黑体" panose="02010609060101010101" charset="-122"/>
              <a:ea typeface="黑体" panose="02010609060101010101" charset="-122"/>
              <a:cs typeface="黑体" panose="02010609060101010101" charset="-122"/>
            </a:endParaRPr>
          </a:p>
          <a:p>
            <a:r>
              <a:rPr lang="en-US" altLang="zh-CN" sz="2000">
                <a:latin typeface="黑体" panose="02010609060101010101" charset="-122"/>
                <a:ea typeface="黑体" panose="02010609060101010101" charset="-122"/>
                <a:cs typeface="黑体" panose="02010609060101010101" charset="-122"/>
              </a:rPr>
              <a:t>5.</a:t>
            </a:r>
            <a:r>
              <a:rPr lang="en-US" altLang="zh-CN" sz="2000">
                <a:latin typeface="黑体" panose="02010609060101010101" charset="-122"/>
                <a:ea typeface="黑体" panose="02010609060101010101" charset="-122"/>
                <a:cs typeface="黑体" panose="02010609060101010101" charset="-122"/>
                <a:sym typeface="+mn-ea"/>
              </a:rPr>
              <a:t>MIT LICENSE(</a:t>
            </a:r>
            <a:r>
              <a:rPr lang="zh-CN" altLang="en-US" sz="2000">
                <a:latin typeface="黑体" panose="02010609060101010101" charset="-122"/>
                <a:ea typeface="黑体" panose="02010609060101010101" charset="-122"/>
                <a:cs typeface="黑体" panose="02010609060101010101" charset="-122"/>
                <a:sym typeface="+mn-ea"/>
              </a:rPr>
              <a:t>开源许可证，允许附上许可的前提下使用、复制、修改</a:t>
            </a:r>
            <a:r>
              <a:rPr lang="en-US" altLang="zh-CN" sz="2000">
                <a:latin typeface="黑体" panose="02010609060101010101" charset="-122"/>
                <a:ea typeface="黑体" panose="02010609060101010101" charset="-122"/>
                <a:cs typeface="黑体" panose="02010609060101010101" charset="-122"/>
                <a:sym typeface="+mn-ea"/>
              </a:rPr>
              <a:t>)</a:t>
            </a:r>
            <a:endParaRPr lang="zh-CN" altLang="en-US" sz="2000">
              <a:latin typeface="黑体" panose="02010609060101010101" charset="-122"/>
              <a:ea typeface="黑体" panose="02010609060101010101" charset="-122"/>
              <a:cs typeface="黑体" panose="02010609060101010101" charset="-122"/>
            </a:endParaRPr>
          </a:p>
          <a:p>
            <a:endParaRPr lang="zh-CN" altLang="en-US" sz="2000">
              <a:latin typeface="黑体" panose="02010609060101010101" charset="-122"/>
              <a:ea typeface="黑体" panose="02010609060101010101" charset="-122"/>
              <a:cs typeface="黑体" panose="02010609060101010101" charset="-122"/>
            </a:endParaRPr>
          </a:p>
          <a:p>
            <a:r>
              <a:rPr lang="zh-CN" altLang="en-US" sz="2000">
                <a:latin typeface="黑体" panose="02010609060101010101" charset="-122"/>
                <a:ea typeface="黑体" panose="02010609060101010101" charset="-122"/>
                <a:cs typeface="黑体" panose="02010609060101010101" charset="-122"/>
              </a:rPr>
              <a:t>能力目标：</a:t>
            </a:r>
            <a:endParaRPr lang="zh-CN" altLang="en-US" sz="2000">
              <a:latin typeface="黑体" panose="02010609060101010101" charset="-122"/>
              <a:ea typeface="黑体" panose="02010609060101010101" charset="-122"/>
              <a:cs typeface="黑体" panose="02010609060101010101" charset="-122"/>
            </a:endParaRPr>
          </a:p>
          <a:p>
            <a:r>
              <a:rPr lang="en-US" altLang="zh-CN" sz="2000">
                <a:latin typeface="黑体" panose="02010609060101010101" charset="-122"/>
                <a:ea typeface="黑体" panose="02010609060101010101" charset="-122"/>
                <a:cs typeface="黑体" panose="02010609060101010101" charset="-122"/>
              </a:rPr>
              <a:t>1.</a:t>
            </a:r>
            <a:r>
              <a:rPr lang="zh-CN" altLang="en-US" sz="2000">
                <a:latin typeface="黑体" panose="02010609060101010101" charset="-122"/>
                <a:ea typeface="黑体" panose="02010609060101010101" charset="-122"/>
                <a:cs typeface="黑体" panose="02010609060101010101" charset="-122"/>
              </a:rPr>
              <a:t>主动</a:t>
            </a:r>
            <a:r>
              <a:rPr lang="zh-CN" altLang="en-US" sz="2000">
                <a:solidFill>
                  <a:srgbClr val="FF0000"/>
                </a:solidFill>
                <a:latin typeface="黑体" panose="02010609060101010101" charset="-122"/>
                <a:ea typeface="黑体" panose="02010609060101010101" charset="-122"/>
                <a:cs typeface="黑体" panose="02010609060101010101" charset="-122"/>
              </a:rPr>
              <a:t>识别、筛选并获取有效信息</a:t>
            </a:r>
            <a:r>
              <a:rPr lang="zh-CN" altLang="en-US" sz="2000">
                <a:latin typeface="黑体" panose="02010609060101010101" charset="-122"/>
                <a:ea typeface="黑体" panose="02010609060101010101" charset="-122"/>
                <a:cs typeface="黑体" panose="02010609060101010101" charset="-122"/>
              </a:rPr>
              <a:t>的意识</a:t>
            </a:r>
            <a:endParaRPr lang="zh-CN" altLang="en-US" sz="2000">
              <a:latin typeface="黑体" panose="02010609060101010101" charset="-122"/>
              <a:ea typeface="黑体" panose="02010609060101010101" charset="-122"/>
              <a:cs typeface="黑体" panose="02010609060101010101" charset="-122"/>
            </a:endParaRPr>
          </a:p>
          <a:p>
            <a:r>
              <a:rPr lang="en-US" altLang="zh-CN" sz="2000">
                <a:latin typeface="黑体" panose="02010609060101010101" charset="-122"/>
                <a:ea typeface="黑体" panose="02010609060101010101" charset="-122"/>
                <a:cs typeface="黑体" panose="02010609060101010101" charset="-122"/>
              </a:rPr>
              <a:t>2.</a:t>
            </a:r>
            <a:r>
              <a:rPr lang="zh-CN" altLang="en-US" sz="2000">
                <a:latin typeface="黑体" panose="02010609060101010101" charset="-122"/>
                <a:ea typeface="黑体" panose="02010609060101010101" charset="-122"/>
                <a:cs typeface="黑体" panose="02010609060101010101" charset="-122"/>
              </a:rPr>
              <a:t>理解简单的</a:t>
            </a:r>
            <a:r>
              <a:rPr lang="en-US" altLang="zh-CN" sz="2000">
                <a:solidFill>
                  <a:srgbClr val="FF0000"/>
                </a:solidFill>
                <a:latin typeface="黑体" panose="02010609060101010101" charset="-122"/>
                <a:ea typeface="黑体" panose="02010609060101010101" charset="-122"/>
                <a:cs typeface="黑体" panose="02010609060101010101" charset="-122"/>
              </a:rPr>
              <a:t>HTML</a:t>
            </a:r>
            <a:r>
              <a:rPr lang="zh-CN" altLang="en-US" sz="2000">
                <a:solidFill>
                  <a:srgbClr val="FF0000"/>
                </a:solidFill>
                <a:latin typeface="黑体" panose="02010609060101010101" charset="-122"/>
                <a:ea typeface="黑体" panose="02010609060101010101" charset="-122"/>
                <a:cs typeface="黑体" panose="02010609060101010101" charset="-122"/>
              </a:rPr>
              <a:t>代码结构</a:t>
            </a:r>
            <a:r>
              <a:rPr lang="zh-CN" altLang="en-US" sz="2000">
                <a:latin typeface="黑体" panose="02010609060101010101" charset="-122"/>
                <a:ea typeface="黑体" panose="02010609060101010101" charset="-122"/>
                <a:cs typeface="黑体" panose="02010609060101010101" charset="-122"/>
              </a:rPr>
              <a:t>，培养</a:t>
            </a:r>
            <a:r>
              <a:rPr lang="zh-CN" altLang="en-US" sz="2000">
                <a:solidFill>
                  <a:srgbClr val="FF0000"/>
                </a:solidFill>
                <a:latin typeface="黑体" panose="02010609060101010101" charset="-122"/>
                <a:ea typeface="黑体" panose="02010609060101010101" charset="-122"/>
                <a:cs typeface="黑体" panose="02010609060101010101" charset="-122"/>
              </a:rPr>
              <a:t>解决问题</a:t>
            </a:r>
            <a:r>
              <a:rPr lang="zh-CN" altLang="en-US" sz="2000">
                <a:latin typeface="黑体" panose="02010609060101010101" charset="-122"/>
                <a:ea typeface="黑体" panose="02010609060101010101" charset="-122"/>
                <a:cs typeface="黑体" panose="02010609060101010101" charset="-122"/>
              </a:rPr>
              <a:t>的</a:t>
            </a:r>
            <a:r>
              <a:rPr lang="zh-CN" altLang="en-US" sz="2000">
                <a:latin typeface="黑体" panose="02010609060101010101" charset="-122"/>
                <a:ea typeface="黑体" panose="02010609060101010101" charset="-122"/>
                <a:cs typeface="黑体" panose="02010609060101010101" charset="-122"/>
              </a:rPr>
              <a:t>思维</a:t>
            </a:r>
            <a:endParaRPr lang="zh-CN" altLang="en-US" sz="2000">
              <a:latin typeface="黑体" panose="02010609060101010101" charset="-122"/>
              <a:ea typeface="黑体" panose="02010609060101010101" charset="-122"/>
              <a:cs typeface="黑体" panose="02010609060101010101" charset="-122"/>
            </a:endParaRPr>
          </a:p>
          <a:p>
            <a:r>
              <a:rPr lang="en-US" altLang="zh-CN" sz="2000">
                <a:latin typeface="黑体" panose="02010609060101010101" charset="-122"/>
                <a:ea typeface="黑体" panose="02010609060101010101" charset="-122"/>
                <a:cs typeface="黑体" panose="02010609060101010101" charset="-122"/>
              </a:rPr>
              <a:t>3.</a:t>
            </a:r>
            <a:r>
              <a:rPr lang="zh-CN" altLang="en-US" sz="2000">
                <a:latin typeface="黑体" panose="02010609060101010101" charset="-122"/>
                <a:ea typeface="黑体" panose="02010609060101010101" charset="-122"/>
                <a:cs typeface="黑体" panose="02010609060101010101" charset="-122"/>
              </a:rPr>
              <a:t>使用</a:t>
            </a:r>
            <a:r>
              <a:rPr lang="zh-CN" altLang="en-US" sz="2000">
                <a:solidFill>
                  <a:srgbClr val="FF0000"/>
                </a:solidFill>
                <a:latin typeface="黑体" panose="02010609060101010101" charset="-122"/>
                <a:ea typeface="黑体" panose="02010609060101010101" charset="-122"/>
                <a:cs typeface="黑体" panose="02010609060101010101" charset="-122"/>
              </a:rPr>
              <a:t>数字化工具</a:t>
            </a:r>
            <a:r>
              <a:rPr lang="zh-CN" altLang="en-US" sz="2000">
                <a:latin typeface="黑体" panose="02010609060101010101" charset="-122"/>
                <a:ea typeface="黑体" panose="02010609060101010101" charset="-122"/>
                <a:cs typeface="黑体" panose="02010609060101010101" charset="-122"/>
              </a:rPr>
              <a:t>创建作品的</a:t>
            </a:r>
            <a:r>
              <a:rPr lang="zh-CN" altLang="en-US" sz="2000">
                <a:latin typeface="黑体" panose="02010609060101010101" charset="-122"/>
                <a:ea typeface="黑体" panose="02010609060101010101" charset="-122"/>
                <a:cs typeface="黑体" panose="02010609060101010101" charset="-122"/>
              </a:rPr>
              <a:t>能力</a:t>
            </a:r>
            <a:endParaRPr lang="zh-CN" altLang="en-US" sz="2000">
              <a:latin typeface="黑体" panose="02010609060101010101" charset="-122"/>
              <a:ea typeface="黑体" panose="02010609060101010101" charset="-122"/>
              <a:cs typeface="黑体" panose="02010609060101010101" charset="-122"/>
            </a:endParaRPr>
          </a:p>
          <a:p>
            <a:r>
              <a:rPr lang="en-US" altLang="zh-CN" sz="2000">
                <a:latin typeface="黑体" panose="02010609060101010101" charset="-122"/>
                <a:ea typeface="黑体" panose="02010609060101010101" charset="-122"/>
                <a:cs typeface="黑体" panose="02010609060101010101" charset="-122"/>
              </a:rPr>
              <a:t>4.</a:t>
            </a:r>
            <a:r>
              <a:rPr lang="zh-CN" altLang="en-US" sz="2000">
                <a:latin typeface="黑体" panose="02010609060101010101" charset="-122"/>
                <a:ea typeface="黑体" panose="02010609060101010101" charset="-122"/>
                <a:cs typeface="黑体" panose="02010609060101010101" charset="-122"/>
              </a:rPr>
              <a:t>掌握合理</a:t>
            </a:r>
            <a:r>
              <a:rPr lang="zh-CN" altLang="en-US" sz="2000">
                <a:solidFill>
                  <a:srgbClr val="FF0000"/>
                </a:solidFill>
                <a:latin typeface="黑体" panose="02010609060101010101" charset="-122"/>
                <a:ea typeface="黑体" panose="02010609060101010101" charset="-122"/>
                <a:cs typeface="黑体" panose="02010609060101010101" charset="-122"/>
              </a:rPr>
              <a:t>使用、共享网络资源</a:t>
            </a:r>
            <a:r>
              <a:rPr lang="zh-CN" altLang="en-US" sz="2000">
                <a:latin typeface="黑体" panose="02010609060101010101" charset="-122"/>
                <a:ea typeface="黑体" panose="02010609060101010101" charset="-122"/>
                <a:cs typeface="黑体" panose="02010609060101010101" charset="-122"/>
              </a:rPr>
              <a:t>的</a:t>
            </a:r>
            <a:r>
              <a:rPr lang="zh-CN" altLang="en-US" sz="2000">
                <a:latin typeface="黑体" panose="02010609060101010101" charset="-122"/>
                <a:ea typeface="黑体" panose="02010609060101010101" charset="-122"/>
                <a:cs typeface="黑体" panose="02010609060101010101" charset="-122"/>
              </a:rPr>
              <a:t>方法</a:t>
            </a:r>
            <a:endParaRPr lang="zh-CN" altLang="en-US" sz="2000">
              <a:latin typeface="黑体" panose="02010609060101010101" charset="-122"/>
              <a:ea typeface="黑体" panose="02010609060101010101" charset="-122"/>
              <a:cs typeface="黑体" panose="0201060906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9" end="9"/>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0" end="1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11" end="1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12" end="1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网站开发的流程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787525" y="1568450"/>
            <a:ext cx="9389110" cy="3430270"/>
          </a:xfrm>
          <a:prstGeom prst="rect">
            <a:avLst/>
          </a:prstGeom>
          <a:noFill/>
        </p:spPr>
        <p:txBody>
          <a:bodyPr wrap="square" rtlCol="0">
            <a:noAutofit/>
          </a:bodyPr>
          <a:p>
            <a:r>
              <a:rPr lang="en-US" altLang="zh-CN" sz="2400">
                <a:latin typeface="黑体" panose="02010609060101010101" charset="-122"/>
                <a:ea typeface="黑体" panose="02010609060101010101" charset="-122"/>
                <a:cs typeface="黑体" panose="02010609060101010101" charset="-122"/>
              </a:rPr>
              <a:t>1.</a:t>
            </a:r>
            <a:r>
              <a:rPr lang="zh-CN" altLang="en-US" sz="2400">
                <a:latin typeface="黑体" panose="02010609060101010101" charset="-122"/>
                <a:ea typeface="黑体" panose="02010609060101010101" charset="-122"/>
                <a:cs typeface="黑体" panose="02010609060101010101" charset="-122"/>
              </a:rPr>
              <a:t>作文写作的顺序一般是怎样的呢？</a:t>
            </a:r>
            <a:endParaRPr lang="zh-CN" altLang="en-US" sz="2400">
              <a:latin typeface="黑体" panose="02010609060101010101" charset="-122"/>
              <a:ea typeface="黑体" panose="02010609060101010101" charset="-122"/>
              <a:cs typeface="黑体" panose="02010609060101010101" charset="-122"/>
            </a:endParaRPr>
          </a:p>
          <a:p>
            <a:endParaRPr lang="zh-CN" altLang="en-US" sz="2400">
              <a:latin typeface="黑体" panose="02010609060101010101" charset="-122"/>
              <a:ea typeface="黑体" panose="02010609060101010101" charset="-122"/>
              <a:cs typeface="黑体" panose="02010609060101010101" charset="-122"/>
            </a:endParaRPr>
          </a:p>
          <a:p>
            <a:r>
              <a:rPr lang="zh-CN" altLang="en-US" sz="2400">
                <a:latin typeface="黑体" panose="02010609060101010101" charset="-122"/>
                <a:ea typeface="黑体" panose="02010609060101010101" charset="-122"/>
                <a:cs typeface="黑体" panose="02010609060101010101" charset="-122"/>
              </a:rPr>
              <a:t>确定题目和文体结构</a:t>
            </a:r>
            <a:r>
              <a:rPr lang="en-US" altLang="zh-CN" sz="2400">
                <a:latin typeface="黑体" panose="02010609060101010101" charset="-122"/>
                <a:ea typeface="黑体" panose="02010609060101010101" charset="-122"/>
                <a:cs typeface="黑体" panose="02010609060101010101" charset="-122"/>
              </a:rPr>
              <a:t>-</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选择素材</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写作</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检查</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提交</a:t>
            </a:r>
            <a:endParaRPr lang="zh-CN" altLang="en-US" sz="2400">
              <a:latin typeface="黑体" panose="02010609060101010101" charset="-122"/>
              <a:ea typeface="黑体" panose="02010609060101010101" charset="-122"/>
              <a:cs typeface="黑体" panose="02010609060101010101" charset="-122"/>
              <a:sym typeface="+mn-ea"/>
            </a:endParaRPr>
          </a:p>
          <a:p>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400">
                <a:latin typeface="黑体" panose="02010609060101010101" charset="-122"/>
                <a:ea typeface="黑体" panose="02010609060101010101" charset="-122"/>
                <a:cs typeface="黑体" panose="02010609060101010101" charset="-122"/>
                <a:sym typeface="+mn-ea"/>
              </a:rPr>
              <a:t>2.</a:t>
            </a:r>
            <a:r>
              <a:rPr lang="zh-CN" altLang="en-US" sz="2400">
                <a:latin typeface="黑体" panose="02010609060101010101" charset="-122"/>
                <a:ea typeface="黑体" panose="02010609060101010101" charset="-122"/>
                <a:cs typeface="黑体" panose="02010609060101010101" charset="-122"/>
                <a:sym typeface="+mn-ea"/>
              </a:rPr>
              <a:t>网站开发的流程</a:t>
            </a: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zh-CN" altLang="en-US" sz="2400">
                <a:latin typeface="黑体" panose="02010609060101010101" charset="-122"/>
                <a:ea typeface="黑体" panose="02010609060101010101" charset="-122"/>
                <a:cs typeface="黑体" panose="02010609060101010101" charset="-122"/>
                <a:sym typeface="+mn-ea"/>
              </a:rPr>
              <a:t>网站规划</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素材准备</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网站开发</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网站测试</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网站发布</a:t>
            </a:r>
            <a:r>
              <a:rPr lang="en-US" altLang="zh-CN" sz="2400">
                <a:latin typeface="黑体" panose="02010609060101010101" charset="-122"/>
                <a:ea typeface="黑体" panose="02010609060101010101" charset="-122"/>
                <a:cs typeface="黑体" panose="02010609060101010101" charset="-122"/>
                <a:sym typeface="+mn-ea"/>
              </a:rPr>
              <a:t>-&gt;</a:t>
            </a:r>
            <a:r>
              <a:rPr lang="zh-CN" altLang="en-US" sz="2400">
                <a:latin typeface="黑体" panose="02010609060101010101" charset="-122"/>
                <a:ea typeface="黑体" panose="02010609060101010101" charset="-122"/>
                <a:cs typeface="黑体" panose="02010609060101010101" charset="-122"/>
                <a:sym typeface="+mn-ea"/>
              </a:rPr>
              <a:t>网站维护</a:t>
            </a:r>
            <a:endParaRPr lang="zh-CN" altLang="en-US" sz="2400">
              <a:latin typeface="黑体" panose="02010609060101010101" charset="-122"/>
              <a:ea typeface="黑体" panose="02010609060101010101" charset="-122"/>
              <a:cs typeface="黑体" panose="02010609060101010101" charset="-122"/>
              <a:sym typeface="+mn-ea"/>
            </a:endParaRPr>
          </a:p>
          <a:p>
            <a:endParaRPr lang="zh-CN" altLang="en-US" sz="2400">
              <a:latin typeface="黑体" panose="02010609060101010101" charset="-122"/>
              <a:ea typeface="黑体" panose="02010609060101010101" charset="-122"/>
              <a:cs typeface="黑体" panose="02010609060101010101" charset="-122"/>
              <a:sym typeface="+mn-ea"/>
            </a:endParaRPr>
          </a:p>
          <a:p>
            <a:endParaRPr lang="zh-CN" altLang="en-US" sz="2400">
              <a:latin typeface="黑体" panose="02010609060101010101" charset="-122"/>
              <a:ea typeface="黑体" panose="02010609060101010101" charset="-122"/>
              <a:cs typeface="黑体" panose="02010609060101010101"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网站开发的流程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337945" y="1487170"/>
            <a:ext cx="9451975" cy="4687570"/>
          </a:xfrm>
          <a:prstGeom prst="rect">
            <a:avLst/>
          </a:prstGeom>
          <a:noFill/>
        </p:spPr>
        <p:txBody>
          <a:bodyPr wrap="square" rtlCol="0">
            <a:noAutofit/>
          </a:bodyPr>
          <a:p>
            <a:r>
              <a:rPr lang="en-US" altLang="zh-CN" sz="3200">
                <a:latin typeface="黑体" panose="02010609060101010101" charset="-122"/>
                <a:ea typeface="黑体" panose="02010609060101010101" charset="-122"/>
                <a:cs typeface="黑体" panose="02010609060101010101" charset="-122"/>
                <a:sym typeface="+mn-ea"/>
              </a:rPr>
              <a:t>3.</a:t>
            </a:r>
            <a:r>
              <a:rPr lang="zh-CN" altLang="en-US" sz="3200">
                <a:latin typeface="黑体" panose="02010609060101010101" charset="-122"/>
                <a:ea typeface="黑体" panose="02010609060101010101" charset="-122"/>
                <a:cs typeface="黑体" panose="02010609060101010101" charset="-122"/>
                <a:sym typeface="+mn-ea"/>
              </a:rPr>
              <a:t>素材选取的要求</a:t>
            </a:r>
            <a:endParaRPr lang="zh-CN" altLang="en-US" sz="32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3200">
                <a:latin typeface="黑体" panose="02010609060101010101" charset="-122"/>
                <a:ea typeface="黑体" panose="02010609060101010101" charset="-122"/>
                <a:cs typeface="黑体" panose="02010609060101010101" charset="-122"/>
                <a:sym typeface="+mn-ea"/>
              </a:rPr>
              <a:t>         </a:t>
            </a:r>
            <a:r>
              <a:rPr lang="zh-CN" altLang="en-US" sz="3200">
                <a:latin typeface="黑体" panose="02010609060101010101" charset="-122"/>
                <a:ea typeface="黑体" panose="02010609060101010101" charset="-122"/>
                <a:cs typeface="黑体" panose="02010609060101010101" charset="-122"/>
                <a:sym typeface="+mn-ea"/>
              </a:rPr>
              <a:t>要求一：基于网站的设计和功能需求</a:t>
            </a:r>
            <a:endParaRPr lang="zh-CN" altLang="en-US" sz="3200">
              <a:latin typeface="黑体" panose="02010609060101010101" charset="-122"/>
              <a:ea typeface="黑体" panose="02010609060101010101" charset="-122"/>
              <a:cs typeface="黑体" panose="02010609060101010101" charset="-122"/>
            </a:endParaRPr>
          </a:p>
          <a:p>
            <a:endParaRPr lang="zh-CN" altLang="en-US" sz="3200">
              <a:latin typeface="黑体" panose="02010609060101010101" charset="-122"/>
              <a:ea typeface="黑体" panose="02010609060101010101" charset="-122"/>
              <a:cs typeface="黑体" panose="02010609060101010101" charset="-122"/>
              <a:sym typeface="+mn-ea"/>
            </a:endParaRPr>
          </a:p>
        </p:txBody>
      </p:sp>
      <p:pic>
        <p:nvPicPr>
          <p:cNvPr id="2" name="图片 1"/>
          <p:cNvPicPr>
            <a:picLocks noChangeAspect="1"/>
          </p:cNvPicPr>
          <p:nvPr/>
        </p:nvPicPr>
        <p:blipFill>
          <a:blip r:embed="rId3"/>
          <a:stretch>
            <a:fillRect/>
          </a:stretch>
        </p:blipFill>
        <p:spPr>
          <a:xfrm>
            <a:off x="233045" y="2324100"/>
            <a:ext cx="5203825" cy="2582545"/>
          </a:xfrm>
          <a:prstGeom prst="rect">
            <a:avLst/>
          </a:prstGeom>
        </p:spPr>
      </p:pic>
      <p:pic>
        <p:nvPicPr>
          <p:cNvPr id="4" name="图片 3"/>
          <p:cNvPicPr>
            <a:picLocks noChangeAspect="1"/>
          </p:cNvPicPr>
          <p:nvPr/>
        </p:nvPicPr>
        <p:blipFill>
          <a:blip r:embed="rId4"/>
          <a:stretch>
            <a:fillRect/>
          </a:stretch>
        </p:blipFill>
        <p:spPr>
          <a:xfrm>
            <a:off x="5589905" y="2587625"/>
            <a:ext cx="6379210" cy="18053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网站开发的流程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015365" y="1155700"/>
            <a:ext cx="9774555" cy="5199380"/>
          </a:xfrm>
          <a:prstGeom prst="rect">
            <a:avLst/>
          </a:prstGeom>
          <a:noFill/>
        </p:spPr>
        <p:txBody>
          <a:bodyPr wrap="square" rtlCol="0">
            <a:noAutofit/>
          </a:bodyPr>
          <a:p>
            <a:r>
              <a:rPr lang="en-US" altLang="zh-CN" sz="3200">
                <a:latin typeface="黑体" panose="02010609060101010101" charset="-122"/>
                <a:ea typeface="黑体" panose="02010609060101010101" charset="-122"/>
                <a:cs typeface="黑体" panose="02010609060101010101" charset="-122"/>
                <a:sym typeface="+mn-ea"/>
              </a:rPr>
              <a:t>3.</a:t>
            </a:r>
            <a:r>
              <a:rPr lang="zh-CN" altLang="en-US" sz="3200">
                <a:latin typeface="黑体" panose="02010609060101010101" charset="-122"/>
                <a:ea typeface="黑体" panose="02010609060101010101" charset="-122"/>
                <a:cs typeface="黑体" panose="02010609060101010101" charset="-122"/>
                <a:sym typeface="+mn-ea"/>
              </a:rPr>
              <a:t>素材选取的要求</a:t>
            </a:r>
            <a:endParaRPr lang="zh-CN" altLang="en-US" sz="32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gn="ctr">
              <a:lnSpc>
                <a:spcPct val="120000"/>
              </a:lnSpc>
            </a:pPr>
            <a:endParaRPr lang="zh-CN" altLang="en-US" sz="3200">
              <a:latin typeface="黑体" panose="02010609060101010101" charset="-122"/>
              <a:ea typeface="黑体" panose="02010609060101010101" charset="-122"/>
              <a:cs typeface="黑体" panose="02010609060101010101" charset="-122"/>
              <a:sym typeface="+mn-ea"/>
            </a:endParaRPr>
          </a:p>
          <a:p>
            <a:pPr algn="ctr">
              <a:lnSpc>
                <a:spcPct val="120000"/>
              </a:lnSpc>
            </a:pPr>
            <a:r>
              <a:rPr lang="en-US" altLang="zh-CN" sz="3200">
                <a:latin typeface="黑体" panose="02010609060101010101" charset="-122"/>
                <a:ea typeface="黑体" panose="02010609060101010101" charset="-122"/>
                <a:cs typeface="黑体" panose="02010609060101010101" charset="-122"/>
                <a:sym typeface="+mn-ea"/>
              </a:rPr>
              <a:t>                </a:t>
            </a:r>
            <a:r>
              <a:rPr lang="zh-CN" altLang="en-US" sz="3200">
                <a:latin typeface="黑体" panose="02010609060101010101" charset="-122"/>
                <a:ea typeface="黑体" panose="02010609060101010101" charset="-122"/>
                <a:cs typeface="黑体" panose="02010609060101010101" charset="-122"/>
                <a:sym typeface="+mn-ea"/>
              </a:rPr>
              <a:t>要求二：确定信息来源</a:t>
            </a:r>
            <a:endParaRPr lang="zh-CN" altLang="en-US" sz="3200">
              <a:latin typeface="黑体" panose="02010609060101010101" charset="-122"/>
              <a:ea typeface="黑体" panose="02010609060101010101" charset="-122"/>
              <a:cs typeface="黑体" panose="02010609060101010101" charset="-122"/>
              <a:sym typeface="+mn-ea"/>
            </a:endParaRPr>
          </a:p>
          <a:p>
            <a:endParaRPr lang="zh-CN" altLang="en-US" sz="3200">
              <a:latin typeface="黑体" panose="02010609060101010101" charset="-122"/>
              <a:ea typeface="黑体" panose="02010609060101010101" charset="-122"/>
              <a:cs typeface="黑体" panose="02010609060101010101" charset="-122"/>
              <a:sym typeface="+mn-ea"/>
            </a:endParaRPr>
          </a:p>
        </p:txBody>
      </p:sp>
      <p:pic>
        <p:nvPicPr>
          <p:cNvPr id="4" name="图片 3"/>
          <p:cNvPicPr>
            <a:picLocks noChangeAspect="1"/>
          </p:cNvPicPr>
          <p:nvPr/>
        </p:nvPicPr>
        <p:blipFill>
          <a:blip r:embed="rId3"/>
          <a:stretch>
            <a:fillRect/>
          </a:stretch>
        </p:blipFill>
        <p:spPr>
          <a:xfrm>
            <a:off x="756285" y="2071370"/>
            <a:ext cx="4138930" cy="3538220"/>
          </a:xfrm>
          <a:prstGeom prst="rect">
            <a:avLst/>
          </a:prstGeom>
        </p:spPr>
      </p:pic>
      <p:pic>
        <p:nvPicPr>
          <p:cNvPr id="6" name="图片 5"/>
          <p:cNvPicPr>
            <a:picLocks noChangeAspect="1"/>
          </p:cNvPicPr>
          <p:nvPr/>
        </p:nvPicPr>
        <p:blipFill>
          <a:blip r:embed="rId4"/>
          <a:stretch>
            <a:fillRect/>
          </a:stretch>
        </p:blipFill>
        <p:spPr>
          <a:xfrm>
            <a:off x="5349875" y="1787525"/>
            <a:ext cx="6587490" cy="32823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网站开发的流程</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636905" y="1023620"/>
            <a:ext cx="10908030" cy="5483860"/>
          </a:xfrm>
          <a:prstGeom prst="rect">
            <a:avLst/>
          </a:prstGeom>
          <a:noFill/>
        </p:spPr>
        <p:txBody>
          <a:bodyPr wrap="square" rtlCol="0">
            <a:noAutofit/>
          </a:bodyPr>
          <a:p>
            <a:r>
              <a:rPr lang="en-US" altLang="zh-CN" sz="3200">
                <a:latin typeface="黑体" panose="02010609060101010101" charset="-122"/>
                <a:ea typeface="黑体" panose="02010609060101010101" charset="-122"/>
                <a:cs typeface="黑体" panose="02010609060101010101" charset="-122"/>
                <a:sym typeface="+mn-ea"/>
              </a:rPr>
              <a:t>3.</a:t>
            </a:r>
            <a:r>
              <a:rPr lang="zh-CN" altLang="en-US" sz="3200">
                <a:latin typeface="黑体" panose="02010609060101010101" charset="-122"/>
                <a:ea typeface="黑体" panose="02010609060101010101" charset="-122"/>
                <a:cs typeface="黑体" panose="02010609060101010101" charset="-122"/>
                <a:sym typeface="+mn-ea"/>
              </a:rPr>
              <a:t>素材选取的要求</a:t>
            </a:r>
            <a:endParaRPr lang="zh-CN" altLang="en-US" sz="32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nSpc>
                <a:spcPct val="120000"/>
              </a:lnSpc>
            </a:pPr>
            <a:endParaRPr lang="zh-CN" altLang="en-US" sz="2400">
              <a:latin typeface="黑体" panose="02010609060101010101" charset="-122"/>
              <a:ea typeface="黑体" panose="02010609060101010101" charset="-122"/>
              <a:cs typeface="黑体" panose="02010609060101010101" charset="-122"/>
              <a:sym typeface="+mn-ea"/>
            </a:endParaRPr>
          </a:p>
          <a:p>
            <a:pPr algn="ctr">
              <a:lnSpc>
                <a:spcPct val="120000"/>
              </a:lnSpc>
            </a:pPr>
            <a:endParaRPr lang="zh-CN" altLang="en-US" sz="3200">
              <a:latin typeface="黑体" panose="02010609060101010101" charset="-122"/>
              <a:ea typeface="黑体" panose="02010609060101010101" charset="-122"/>
              <a:cs typeface="黑体" panose="02010609060101010101" charset="-122"/>
              <a:sym typeface="+mn-ea"/>
            </a:endParaRPr>
          </a:p>
          <a:p>
            <a:pPr algn="ctr">
              <a:lnSpc>
                <a:spcPct val="120000"/>
              </a:lnSpc>
            </a:pPr>
            <a:endParaRPr lang="zh-CN" altLang="en-US" sz="3200">
              <a:latin typeface="黑体" panose="02010609060101010101" charset="-122"/>
              <a:ea typeface="黑体" panose="02010609060101010101" charset="-122"/>
              <a:cs typeface="黑体" panose="02010609060101010101" charset="-122"/>
              <a:sym typeface="+mn-ea"/>
            </a:endParaRPr>
          </a:p>
          <a:p>
            <a:pPr algn="ctr">
              <a:lnSpc>
                <a:spcPct val="120000"/>
              </a:lnSpc>
            </a:pPr>
            <a:r>
              <a:rPr lang="en-US" altLang="zh-CN" sz="3200">
                <a:latin typeface="黑体" panose="02010609060101010101" charset="-122"/>
                <a:ea typeface="黑体" panose="02010609060101010101" charset="-122"/>
                <a:cs typeface="黑体" panose="02010609060101010101" charset="-122"/>
                <a:sym typeface="+mn-ea"/>
              </a:rPr>
              <a:t> </a:t>
            </a:r>
            <a:r>
              <a:rPr lang="zh-CN" altLang="en-US" sz="3200">
                <a:latin typeface="黑体" panose="02010609060101010101" charset="-122"/>
                <a:ea typeface="黑体" panose="02010609060101010101" charset="-122"/>
                <a:cs typeface="黑体" panose="02010609060101010101" charset="-122"/>
                <a:sym typeface="+mn-ea"/>
              </a:rPr>
              <a:t>要求三：重视版权</a:t>
            </a:r>
            <a:r>
              <a:rPr lang="zh-CN" altLang="en-US" sz="3200">
                <a:latin typeface="黑体" panose="02010609060101010101" charset="-122"/>
                <a:ea typeface="黑体" panose="02010609060101010101" charset="-122"/>
                <a:cs typeface="黑体" panose="02010609060101010101" charset="-122"/>
                <a:sym typeface="+mn-ea"/>
              </a:rPr>
              <a:t>问题</a:t>
            </a:r>
            <a:endParaRPr lang="zh-CN" altLang="en-US" sz="3200">
              <a:latin typeface="黑体" panose="02010609060101010101" charset="-122"/>
              <a:ea typeface="黑体" panose="02010609060101010101" charset="-122"/>
              <a:cs typeface="黑体" panose="02010609060101010101" charset="-122"/>
              <a:sym typeface="+mn-ea"/>
            </a:endParaRPr>
          </a:p>
          <a:p>
            <a:endParaRPr lang="zh-CN" altLang="en-US" sz="3200">
              <a:latin typeface="黑体" panose="02010609060101010101" charset="-122"/>
              <a:ea typeface="黑体" panose="02010609060101010101" charset="-122"/>
              <a:cs typeface="黑体" panose="02010609060101010101" charset="-122"/>
              <a:sym typeface="+mn-ea"/>
            </a:endParaRPr>
          </a:p>
        </p:txBody>
      </p:sp>
      <p:pic>
        <p:nvPicPr>
          <p:cNvPr id="4" name="图片 3"/>
          <p:cNvPicPr>
            <a:picLocks noChangeAspect="1"/>
          </p:cNvPicPr>
          <p:nvPr/>
        </p:nvPicPr>
        <p:blipFill>
          <a:blip r:embed="rId3"/>
          <a:stretch>
            <a:fillRect/>
          </a:stretch>
        </p:blipFill>
        <p:spPr>
          <a:xfrm>
            <a:off x="0" y="1634490"/>
            <a:ext cx="5605145" cy="3831590"/>
          </a:xfrm>
          <a:prstGeom prst="rect">
            <a:avLst/>
          </a:prstGeom>
        </p:spPr>
      </p:pic>
      <p:pic>
        <p:nvPicPr>
          <p:cNvPr id="6" name="图片 5"/>
          <p:cNvPicPr>
            <a:picLocks noChangeAspect="1"/>
          </p:cNvPicPr>
          <p:nvPr/>
        </p:nvPicPr>
        <p:blipFill>
          <a:blip r:embed="rId4"/>
          <a:stretch>
            <a:fillRect/>
          </a:stretch>
        </p:blipFill>
        <p:spPr>
          <a:xfrm>
            <a:off x="5817235" y="1847850"/>
            <a:ext cx="6259195" cy="34048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网站素材的</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准备</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221740" y="1325880"/>
            <a:ext cx="10130790" cy="4220845"/>
          </a:xfrm>
          <a:prstGeom prst="rect">
            <a:avLst/>
          </a:prstGeom>
          <a:noFill/>
        </p:spPr>
        <p:txBody>
          <a:bodyPr wrap="square" rtlCol="0">
            <a:noAutofit/>
          </a:bodyPr>
          <a:p>
            <a:r>
              <a:rPr lang="zh-CN" altLang="en-US" sz="2800">
                <a:latin typeface="黑体" panose="02010609060101010101" charset="-122"/>
                <a:ea typeface="黑体" panose="02010609060101010101" charset="-122"/>
                <a:cs typeface="黑体" panose="02010609060101010101" charset="-122"/>
                <a:sym typeface="+mn-ea"/>
              </a:rPr>
              <a:t>作为学生，在互联网上下载素材用于学习，侵犯他人版权吗？</a:t>
            </a:r>
            <a:endParaRPr lang="zh-CN" altLang="en-US" sz="2800">
              <a:latin typeface="黑体" panose="02010609060101010101" charset="-122"/>
              <a:ea typeface="黑体" panose="02010609060101010101" charset="-122"/>
              <a:cs typeface="黑体" panose="02010609060101010101" charset="-122"/>
              <a:sym typeface="+mn-ea"/>
            </a:endParaRPr>
          </a:p>
          <a:p>
            <a:endParaRPr lang="zh-CN" altLang="en-US" sz="2400">
              <a:latin typeface="黑体" panose="02010609060101010101" charset="-122"/>
              <a:ea typeface="黑体" panose="02010609060101010101" charset="-122"/>
              <a:cs typeface="黑体" panose="02010609060101010101" charset="-122"/>
              <a:sym typeface="+mn-ea"/>
            </a:endParaRPr>
          </a:p>
          <a:p>
            <a:r>
              <a:rPr lang="zh-CN" altLang="en-US" sz="2400">
                <a:latin typeface="黑体" panose="02010609060101010101" charset="-122"/>
                <a:ea typeface="黑体" panose="02010609060101010101" charset="-122"/>
                <a:cs typeface="黑体" panose="02010609060101010101" charset="-122"/>
                <a:sym typeface="+mn-ea"/>
              </a:rPr>
              <a:t>《中华人民共和国著作权法》第四节第二十四条</a:t>
            </a:r>
            <a:endParaRPr lang="zh-CN" altLang="en-US" sz="2400">
              <a:latin typeface="黑体" panose="02010609060101010101" charset="-122"/>
              <a:ea typeface="黑体" panose="02010609060101010101" charset="-122"/>
              <a:cs typeface="黑体" panose="02010609060101010101" charset="-122"/>
              <a:sym typeface="+mn-ea"/>
            </a:endParaRPr>
          </a:p>
          <a:p>
            <a:r>
              <a:rPr lang="en-US" altLang="zh-CN" sz="2400">
                <a:latin typeface="黑体" panose="02010609060101010101" charset="-122"/>
                <a:ea typeface="黑体" panose="02010609060101010101" charset="-122"/>
                <a:cs typeface="黑体" panose="02010609060101010101" charset="-122"/>
                <a:sym typeface="+mn-ea"/>
              </a:rPr>
              <a:t>    </a:t>
            </a:r>
            <a:r>
              <a:rPr lang="zh-CN" altLang="en-US" sz="2400">
                <a:latin typeface="黑体" panose="02010609060101010101" charset="-122"/>
                <a:ea typeface="黑体" panose="02010609060101010101" charset="-122"/>
                <a:cs typeface="黑体" panose="02010609060101010101" charset="-122"/>
                <a:sym typeface="+mn-ea"/>
              </a:rPr>
              <a:t>在下列情况下使用作品，</a:t>
            </a:r>
            <a:r>
              <a:rPr lang="zh-CN" altLang="en-US" sz="2400">
                <a:solidFill>
                  <a:schemeClr val="tx1"/>
                </a:solidFill>
                <a:latin typeface="黑体" panose="02010609060101010101" charset="-122"/>
                <a:ea typeface="黑体" panose="02010609060101010101" charset="-122"/>
                <a:cs typeface="黑体" panose="02010609060101010101" charset="-122"/>
                <a:sym typeface="+mn-ea"/>
              </a:rPr>
              <a:t>可以不经著作权人许可，不向其支付报酬，但</a:t>
            </a:r>
            <a:r>
              <a:rPr lang="zh-CN" altLang="en-US" sz="2400">
                <a:solidFill>
                  <a:srgbClr val="0070C0"/>
                </a:solidFill>
                <a:latin typeface="黑体" panose="02010609060101010101" charset="-122"/>
                <a:ea typeface="黑体" panose="02010609060101010101" charset="-122"/>
                <a:cs typeface="黑体" panose="02010609060101010101" charset="-122"/>
                <a:sym typeface="+mn-ea"/>
              </a:rPr>
              <a:t>应当指明作者姓名或者名称、作品名称，并且不得影响该作品的正常使用，也不得不合理地损害著作权人的合法权益</a:t>
            </a:r>
            <a:r>
              <a:rPr lang="zh-CN" altLang="en-US" sz="2400">
                <a:latin typeface="黑体" panose="02010609060101010101" charset="-122"/>
                <a:ea typeface="黑体" panose="02010609060101010101" charset="-122"/>
                <a:cs typeface="黑体" panose="02010609060101010101" charset="-122"/>
                <a:sym typeface="+mn-ea"/>
              </a:rPr>
              <a:t>：</a:t>
            </a:r>
            <a:endParaRPr lang="zh-CN" altLang="en-US" sz="2400">
              <a:latin typeface="黑体" panose="02010609060101010101" charset="-122"/>
              <a:ea typeface="黑体" panose="02010609060101010101" charset="-122"/>
              <a:cs typeface="黑体" panose="02010609060101010101" charset="-122"/>
              <a:sym typeface="+mn-ea"/>
            </a:endParaRPr>
          </a:p>
          <a:p>
            <a:endParaRPr lang="en-US" altLang="zh-CN" sz="2400">
              <a:latin typeface="黑体" panose="02010609060101010101" charset="-122"/>
              <a:ea typeface="黑体" panose="02010609060101010101" charset="-122"/>
              <a:cs typeface="黑体" panose="02010609060101010101" charset="-122"/>
              <a:sym typeface="+mn-ea"/>
            </a:endParaRPr>
          </a:p>
          <a:p>
            <a:r>
              <a:rPr lang="zh-CN" altLang="en-US" sz="2400">
                <a:latin typeface="黑体" panose="02010609060101010101" charset="-122"/>
                <a:ea typeface="黑体" panose="02010609060101010101" charset="-122"/>
                <a:cs typeface="黑体" panose="02010609060101010101" charset="-122"/>
                <a:sym typeface="+mn-ea"/>
              </a:rPr>
              <a:t>（一）为</a:t>
            </a:r>
            <a:r>
              <a:rPr lang="zh-CN" altLang="en-US" sz="2400">
                <a:solidFill>
                  <a:srgbClr val="FF0000"/>
                </a:solidFill>
                <a:latin typeface="黑体" panose="02010609060101010101" charset="-122"/>
                <a:ea typeface="黑体" panose="02010609060101010101" charset="-122"/>
                <a:cs typeface="黑体" panose="02010609060101010101" charset="-122"/>
                <a:sym typeface="+mn-ea"/>
              </a:rPr>
              <a:t>个人学习、研究或者欣赏</a:t>
            </a:r>
            <a:r>
              <a:rPr lang="zh-CN" altLang="en-US" sz="2400">
                <a:latin typeface="黑体" panose="02010609060101010101" charset="-122"/>
                <a:ea typeface="黑体" panose="02010609060101010101" charset="-122"/>
                <a:cs typeface="黑体" panose="02010609060101010101" charset="-122"/>
                <a:sym typeface="+mn-ea"/>
              </a:rPr>
              <a:t>，使用他人已经发表的作品；</a:t>
            </a:r>
            <a:endParaRPr lang="en-US" altLang="zh-CN" sz="2400">
              <a:latin typeface="黑体" panose="02010609060101010101" charset="-122"/>
              <a:ea typeface="黑体" panose="02010609060101010101" charset="-122"/>
              <a:cs typeface="黑体" panose="02010609060101010101" charset="-122"/>
              <a:sym typeface="+mn-ea"/>
            </a:endParaRPr>
          </a:p>
          <a:p>
            <a:r>
              <a:rPr lang="zh-CN" altLang="en-US" sz="2400">
                <a:latin typeface="黑体" panose="02010609060101010101" charset="-122"/>
                <a:ea typeface="黑体" panose="02010609060101010101" charset="-122"/>
                <a:cs typeface="黑体" panose="02010609060101010101" charset="-122"/>
                <a:sym typeface="+mn-ea"/>
              </a:rPr>
              <a:t>（六）</a:t>
            </a:r>
            <a:r>
              <a:rPr lang="zh-CN" altLang="en-US" sz="2400">
                <a:solidFill>
                  <a:srgbClr val="FF0000"/>
                </a:solidFill>
                <a:latin typeface="黑体" panose="02010609060101010101" charset="-122"/>
                <a:ea typeface="黑体" panose="02010609060101010101" charset="-122"/>
                <a:cs typeface="黑体" panose="02010609060101010101" charset="-122"/>
                <a:sym typeface="+mn-ea"/>
              </a:rPr>
              <a:t>为学校课堂教学或者科学研究</a:t>
            </a:r>
            <a:r>
              <a:rPr lang="zh-CN" altLang="en-US" sz="2400">
                <a:latin typeface="黑体" panose="02010609060101010101" charset="-122"/>
                <a:ea typeface="黑体" panose="02010609060101010101" charset="-122"/>
                <a:cs typeface="黑体" panose="02010609060101010101" charset="-122"/>
                <a:sym typeface="+mn-ea"/>
              </a:rPr>
              <a:t>，翻译、改编、汇编、播放或者少量复制已经发表的作品，供教学或者科研人员使用，但</a:t>
            </a:r>
            <a:r>
              <a:rPr lang="zh-CN" altLang="en-US" sz="2400">
                <a:solidFill>
                  <a:srgbClr val="FF0000"/>
                </a:solidFill>
                <a:latin typeface="黑体" panose="02010609060101010101" charset="-122"/>
                <a:ea typeface="黑体" panose="02010609060101010101" charset="-122"/>
                <a:cs typeface="黑体" panose="02010609060101010101" charset="-122"/>
                <a:sym typeface="+mn-ea"/>
              </a:rPr>
              <a:t>不得出版发行</a:t>
            </a:r>
            <a:r>
              <a:rPr lang="zh-CN" altLang="en-US" sz="2400">
                <a:latin typeface="黑体" panose="02010609060101010101" charset="-122"/>
                <a:ea typeface="黑体" panose="02010609060101010101" charset="-122"/>
                <a:cs typeface="黑体" panose="02010609060101010101" charset="-122"/>
                <a:sym typeface="+mn-ea"/>
              </a:rPr>
              <a:t>；</a:t>
            </a:r>
            <a:endParaRPr lang="zh-CN" altLang="en-US" sz="2400">
              <a:latin typeface="黑体" panose="02010609060101010101" charset="-122"/>
              <a:ea typeface="黑体" panose="02010609060101010101" charset="-122"/>
              <a:cs typeface="黑体" panose="02010609060101010101" charset="-122"/>
              <a:sym typeface="+mn-ea"/>
            </a:endParaRPr>
          </a:p>
          <a:p>
            <a:endParaRPr lang="zh-CN" altLang="en-US" sz="2400">
              <a:latin typeface="黑体" panose="02010609060101010101" charset="-122"/>
              <a:ea typeface="黑体" panose="02010609060101010101" charset="-122"/>
              <a:cs typeface="黑体" panose="02010609060101010101"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山上的风景&#10;&#10;中度可信度描述已自动生成"/>
          <p:cNvPicPr>
            <a:picLocks noChangeAspect="1"/>
          </p:cNvPicPr>
          <p:nvPr/>
        </p:nvPicPr>
        <p:blipFill>
          <a:blip r:embed="rId1">
            <a:alphaModFix amt="30000"/>
            <a:clrChange>
              <a:clrFrom>
                <a:srgbClr val="FFFFFF"/>
              </a:clrFrom>
              <a:clrTo>
                <a:srgbClr val="FFFFFF">
                  <a:alpha val="0"/>
                </a:srgbClr>
              </a:clrTo>
            </a:clrChange>
          </a:blip>
          <a:srcRect/>
          <a:stretch>
            <a:fillRect/>
          </a:stretch>
        </p:blipFill>
        <p:spPr>
          <a:xfrm>
            <a:off x="2" y="3986875"/>
            <a:ext cx="12191999" cy="2880650"/>
          </a:xfrm>
          <a:custGeom>
            <a:avLst/>
            <a:gdLst>
              <a:gd name="connsiteX0" fmla="*/ 0 w 12191999"/>
              <a:gd name="connsiteY0" fmla="*/ 0 h 2880650"/>
              <a:gd name="connsiteX1" fmla="*/ 12191999 w 12191999"/>
              <a:gd name="connsiteY1" fmla="*/ 0 h 2880650"/>
              <a:gd name="connsiteX2" fmla="*/ 12191999 w 12191999"/>
              <a:gd name="connsiteY2" fmla="*/ 2880650 h 2880650"/>
              <a:gd name="connsiteX3" fmla="*/ 0 w 12191999"/>
              <a:gd name="connsiteY3" fmla="*/ 2880650 h 2880650"/>
            </a:gdLst>
            <a:ahLst/>
            <a:cxnLst>
              <a:cxn ang="0">
                <a:pos x="connsiteX0" y="connsiteY0"/>
              </a:cxn>
              <a:cxn ang="0">
                <a:pos x="connsiteX1" y="connsiteY1"/>
              </a:cxn>
              <a:cxn ang="0">
                <a:pos x="connsiteX2" y="connsiteY2"/>
              </a:cxn>
              <a:cxn ang="0">
                <a:pos x="connsiteX3" y="connsiteY3"/>
              </a:cxn>
            </a:cxnLst>
            <a:rect l="l" t="t" r="r" b="b"/>
            <a:pathLst>
              <a:path w="12191999" h="2880650">
                <a:moveTo>
                  <a:pt x="0" y="0"/>
                </a:moveTo>
                <a:lnTo>
                  <a:pt x="12191999" y="0"/>
                </a:lnTo>
                <a:lnTo>
                  <a:pt x="12191999" y="2880650"/>
                </a:lnTo>
                <a:lnTo>
                  <a:pt x="0" y="2880650"/>
                </a:lnTo>
                <a:close/>
              </a:path>
            </a:pathLst>
          </a:custGeom>
        </p:spPr>
      </p:pic>
      <p:pic>
        <p:nvPicPr>
          <p:cNvPr id="5" name="图片 4" descr="雪山上有戴帽子的男人在海上&#10;&#10;低可信度描述已自动生成"/>
          <p:cNvPicPr>
            <a:picLocks noChangeAspect="1"/>
          </p:cNvPicPr>
          <p:nvPr/>
        </p:nvPicPr>
        <p:blipFill rotWithShape="1">
          <a:blip r:embed="rId2">
            <a:alphaModFix amt="26000"/>
            <a:clrChange>
              <a:clrFrom>
                <a:srgbClr val="FFFFFF"/>
              </a:clrFrom>
              <a:clrTo>
                <a:srgbClr val="FFFFFF">
                  <a:alpha val="0"/>
                </a:srgbClr>
              </a:clrTo>
            </a:clrChange>
            <a:duotone>
              <a:schemeClr val="accent1">
                <a:shade val="45000"/>
                <a:satMod val="135000"/>
              </a:schemeClr>
              <a:prstClr val="white"/>
            </a:duotone>
          </a:blip>
          <a:srcRect/>
          <a:stretch>
            <a:fillRect/>
          </a:stretch>
        </p:blipFill>
        <p:spPr>
          <a:xfrm>
            <a:off x="0" y="0"/>
            <a:ext cx="12192000" cy="2837542"/>
          </a:xfrm>
          <a:custGeom>
            <a:avLst/>
            <a:gdLst>
              <a:gd name="connsiteX0" fmla="*/ 12192000 w 12192000"/>
              <a:gd name="connsiteY0" fmla="*/ 2701323 h 2837542"/>
              <a:gd name="connsiteX1" fmla="*/ 12192000 w 12192000"/>
              <a:gd name="connsiteY1" fmla="*/ 2837542 h 2837542"/>
              <a:gd name="connsiteX2" fmla="*/ 11387867 w 12192000"/>
              <a:gd name="connsiteY2" fmla="*/ 2837542 h 2837542"/>
              <a:gd name="connsiteX3" fmla="*/ 0 w 12192000"/>
              <a:gd name="connsiteY3" fmla="*/ 0 h 2837542"/>
              <a:gd name="connsiteX4" fmla="*/ 12192000 w 12192000"/>
              <a:gd name="connsiteY4" fmla="*/ 0 h 2837542"/>
              <a:gd name="connsiteX5" fmla="*/ 12192000 w 12192000"/>
              <a:gd name="connsiteY5" fmla="*/ 1845250 h 2837542"/>
              <a:gd name="connsiteX6" fmla="*/ 11742057 w 12192000"/>
              <a:gd name="connsiteY6" fmla="*/ 1785257 h 2837542"/>
              <a:gd name="connsiteX7" fmla="*/ 11103429 w 12192000"/>
              <a:gd name="connsiteY7" fmla="*/ 1524000 h 2837542"/>
              <a:gd name="connsiteX8" fmla="*/ 10522857 w 12192000"/>
              <a:gd name="connsiteY8" fmla="*/ 1204686 h 2837542"/>
              <a:gd name="connsiteX9" fmla="*/ 9753600 w 12192000"/>
              <a:gd name="connsiteY9" fmla="*/ 1291771 h 2837542"/>
              <a:gd name="connsiteX10" fmla="*/ 9042400 w 12192000"/>
              <a:gd name="connsiteY10" fmla="*/ 1001486 h 2837542"/>
              <a:gd name="connsiteX11" fmla="*/ 8186057 w 12192000"/>
              <a:gd name="connsiteY11" fmla="*/ 1596571 h 2837542"/>
              <a:gd name="connsiteX12" fmla="*/ 6923314 w 12192000"/>
              <a:gd name="connsiteY12" fmla="*/ 1727200 h 2837542"/>
              <a:gd name="connsiteX13" fmla="*/ 5399314 w 12192000"/>
              <a:gd name="connsiteY13" fmla="*/ 2293257 h 2837542"/>
              <a:gd name="connsiteX14" fmla="*/ 5308601 w 12192000"/>
              <a:gd name="connsiteY14" fmla="*/ 2837542 h 2837542"/>
              <a:gd name="connsiteX15" fmla="*/ 0 w 12192000"/>
              <a:gd name="connsiteY15" fmla="*/ 2837542 h 28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2837542">
                <a:moveTo>
                  <a:pt x="12192000" y="2701323"/>
                </a:moveTo>
                <a:lnTo>
                  <a:pt x="12192000" y="2837542"/>
                </a:lnTo>
                <a:lnTo>
                  <a:pt x="11387867" y="2837542"/>
                </a:lnTo>
                <a:close/>
                <a:moveTo>
                  <a:pt x="0" y="0"/>
                </a:moveTo>
                <a:lnTo>
                  <a:pt x="12192000" y="0"/>
                </a:lnTo>
                <a:lnTo>
                  <a:pt x="12192000" y="1845250"/>
                </a:lnTo>
                <a:lnTo>
                  <a:pt x="11742057" y="1785257"/>
                </a:lnTo>
                <a:lnTo>
                  <a:pt x="11103429" y="1524000"/>
                </a:lnTo>
                <a:lnTo>
                  <a:pt x="10522857" y="1204686"/>
                </a:lnTo>
                <a:lnTo>
                  <a:pt x="9753600" y="1291771"/>
                </a:lnTo>
                <a:lnTo>
                  <a:pt x="9042400" y="1001486"/>
                </a:lnTo>
                <a:lnTo>
                  <a:pt x="8186057" y="1596571"/>
                </a:lnTo>
                <a:lnTo>
                  <a:pt x="6923314" y="1727200"/>
                </a:lnTo>
                <a:lnTo>
                  <a:pt x="5399314" y="2293257"/>
                </a:lnTo>
                <a:lnTo>
                  <a:pt x="5308601" y="2837542"/>
                </a:lnTo>
                <a:lnTo>
                  <a:pt x="0" y="2837542"/>
                </a:lnTo>
                <a:close/>
              </a:path>
            </a:pathLst>
          </a:custGeom>
        </p:spPr>
      </p:pic>
      <p:sp>
        <p:nvSpPr>
          <p:cNvPr id="18" name="文本框 17"/>
          <p:cNvSpPr txBox="1"/>
          <p:nvPr/>
        </p:nvSpPr>
        <p:spPr>
          <a:xfrm>
            <a:off x="839470" y="269240"/>
            <a:ext cx="10512425" cy="754380"/>
          </a:xfrm>
          <a:prstGeom prst="rect">
            <a:avLst/>
          </a:prstGeom>
          <a:noFill/>
        </p:spPr>
        <p:txBody>
          <a:bodyPr vert="horz" wrap="square" rtlCol="0">
            <a:noAutofit/>
          </a:bodyPr>
          <a:lstStyle/>
          <a:p>
            <a:pPr algn="ct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任务一：网站素材的</a:t>
            </a:r>
            <a:r>
              <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rPr>
              <a:t>准备</a:t>
            </a:r>
            <a:endParaRPr lang="zh-CN" altLang="en-US" sz="4000" kern="5700" dirty="0">
              <a:solidFill>
                <a:schemeClr val="tx1">
                  <a:lumMod val="75000"/>
                  <a:lumOff val="25000"/>
                </a:schemeClr>
              </a:solidFill>
              <a:latin typeface="演示秋鸿楷" panose="00000500000000000000" charset="-122"/>
              <a:ea typeface="演示秋鸿楷" panose="00000500000000000000" charset="-122"/>
              <a:cs typeface="思源宋体 CN Light" panose="02020300000000000000" charset="-122"/>
            </a:endParaRPr>
          </a:p>
        </p:txBody>
      </p:sp>
      <p:sp>
        <p:nvSpPr>
          <p:cNvPr id="7" name="文本框 6"/>
          <p:cNvSpPr txBox="1"/>
          <p:nvPr/>
        </p:nvSpPr>
        <p:spPr>
          <a:xfrm>
            <a:off x="1787525" y="1474470"/>
            <a:ext cx="8616950" cy="4545330"/>
          </a:xfrm>
          <a:prstGeom prst="rect">
            <a:avLst/>
          </a:prstGeom>
          <a:noFill/>
        </p:spPr>
        <p:txBody>
          <a:bodyPr wrap="square" rtlCol="0">
            <a:noAutofit/>
          </a:bodyPr>
          <a:p>
            <a:r>
              <a:rPr lang="en-US" altLang="zh-CN" sz="2800">
                <a:latin typeface="黑体" panose="02010609060101010101" charset="-122"/>
                <a:ea typeface="黑体" panose="02010609060101010101" charset="-122"/>
                <a:cs typeface="黑体" panose="02010609060101010101" charset="-122"/>
                <a:sym typeface="+mn-ea"/>
              </a:rPr>
              <a:t>D</a:t>
            </a:r>
            <a:r>
              <a:rPr lang="zh-CN" altLang="en-US" sz="2800">
                <a:latin typeface="黑体" panose="02010609060101010101" charset="-122"/>
                <a:ea typeface="黑体" panose="02010609060101010101" charset="-122"/>
                <a:cs typeface="黑体" panose="02010609060101010101" charset="-122"/>
                <a:sym typeface="+mn-ea"/>
              </a:rPr>
              <a:t>盘：七年级第三单元第二节</a:t>
            </a:r>
            <a:r>
              <a:rPr lang="en-US" altLang="zh-CN" sz="2800">
                <a:latin typeface="黑体" panose="02010609060101010101" charset="-122"/>
                <a:ea typeface="黑体" panose="02010609060101010101" charset="-122"/>
                <a:cs typeface="黑体" panose="02010609060101010101" charset="-122"/>
                <a:sym typeface="+mn-ea"/>
              </a:rPr>
              <a:t>——</a:t>
            </a:r>
            <a:r>
              <a:rPr lang="zh-CN" altLang="en-US" sz="2800">
                <a:latin typeface="黑体" panose="02010609060101010101" charset="-122"/>
                <a:ea typeface="黑体" panose="02010609060101010101" charset="-122"/>
                <a:cs typeface="黑体" panose="02010609060101010101" charset="-122"/>
                <a:sym typeface="+mn-ea"/>
              </a:rPr>
              <a:t>网站开发前的</a:t>
            </a:r>
            <a:r>
              <a:rPr lang="zh-CN" altLang="en-US" sz="2800">
                <a:latin typeface="黑体" panose="02010609060101010101" charset="-122"/>
                <a:ea typeface="黑体" panose="02010609060101010101" charset="-122"/>
                <a:cs typeface="黑体" panose="02010609060101010101" charset="-122"/>
                <a:sym typeface="+mn-ea"/>
              </a:rPr>
              <a:t>准备</a:t>
            </a:r>
            <a:endParaRPr lang="zh-CN" altLang="en-US" sz="2800">
              <a:latin typeface="黑体" panose="02010609060101010101" charset="-122"/>
              <a:ea typeface="黑体" panose="02010609060101010101" charset="-122"/>
              <a:cs typeface="黑体" panose="02010609060101010101" charset="-122"/>
              <a:sym typeface="+mn-ea"/>
            </a:endParaRPr>
          </a:p>
          <a:p>
            <a:endParaRPr lang="zh-CN" altLang="en-US" sz="2800">
              <a:latin typeface="黑体" panose="02010609060101010101" charset="-122"/>
              <a:ea typeface="黑体" panose="02010609060101010101" charset="-122"/>
              <a:cs typeface="黑体" panose="02010609060101010101" charset="-122"/>
              <a:sym typeface="+mn-ea"/>
            </a:endParaRPr>
          </a:p>
          <a:p>
            <a:r>
              <a:rPr lang="zh-CN" altLang="en-US" sz="2800">
                <a:latin typeface="黑体" panose="02010609060101010101" charset="-122"/>
                <a:ea typeface="黑体" panose="02010609060101010101" charset="-122"/>
                <a:cs typeface="黑体" panose="02010609060101010101" charset="-122"/>
                <a:sym typeface="+mn-ea"/>
              </a:rPr>
              <a:t>任务步骤：</a:t>
            </a:r>
            <a:endParaRPr lang="zh-CN" altLang="en-US" sz="2800">
              <a:latin typeface="黑体" panose="02010609060101010101" charset="-122"/>
              <a:ea typeface="黑体" panose="02010609060101010101" charset="-122"/>
              <a:cs typeface="黑体" panose="02010609060101010101" charset="-122"/>
              <a:sym typeface="+mn-ea"/>
            </a:endParaRPr>
          </a:p>
          <a:p>
            <a:endParaRPr lang="zh-CN" altLang="en-US" sz="2800">
              <a:latin typeface="黑体" panose="02010609060101010101" charset="-122"/>
              <a:ea typeface="黑体" panose="02010609060101010101" charset="-122"/>
              <a:cs typeface="黑体" panose="02010609060101010101" charset="-122"/>
              <a:sym typeface="+mn-ea"/>
            </a:endParaRPr>
          </a:p>
          <a:p>
            <a:r>
              <a:rPr lang="en-US" altLang="zh-CN" sz="2800">
                <a:latin typeface="黑体" panose="02010609060101010101" charset="-122"/>
                <a:ea typeface="黑体" panose="02010609060101010101" charset="-122"/>
                <a:cs typeface="黑体" panose="02010609060101010101" charset="-122"/>
                <a:sym typeface="+mn-ea"/>
              </a:rPr>
              <a:t>1.</a:t>
            </a:r>
            <a:r>
              <a:rPr lang="zh-CN" altLang="en-US" sz="2800">
                <a:latin typeface="黑体" panose="02010609060101010101" charset="-122"/>
                <a:ea typeface="黑体" panose="02010609060101010101" charset="-122"/>
                <a:cs typeface="黑体" panose="02010609060101010101" charset="-122"/>
                <a:sym typeface="+mn-ea"/>
              </a:rPr>
              <a:t>打开学案和</a:t>
            </a:r>
            <a:r>
              <a:rPr lang="zh-CN" altLang="en-US" sz="2800">
                <a:latin typeface="黑体" panose="02010609060101010101" charset="-122"/>
                <a:ea typeface="黑体" panose="02010609060101010101" charset="-122"/>
                <a:cs typeface="黑体" panose="02010609060101010101" charset="-122"/>
                <a:sym typeface="+mn-ea"/>
              </a:rPr>
              <a:t>在线资源平台</a:t>
            </a:r>
            <a:endParaRPr lang="zh-CN" altLang="en-US" sz="28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800">
                <a:latin typeface="黑体" panose="02010609060101010101" charset="-122"/>
                <a:ea typeface="黑体" panose="02010609060101010101" charset="-122"/>
                <a:cs typeface="黑体" panose="02010609060101010101" charset="-122"/>
                <a:sym typeface="+mn-ea"/>
              </a:rPr>
              <a:t>2.</a:t>
            </a:r>
            <a:r>
              <a:rPr lang="zh-CN" altLang="en-US" sz="2800">
                <a:latin typeface="黑体" panose="02010609060101010101" charset="-122"/>
                <a:ea typeface="黑体" panose="02010609060101010101" charset="-122"/>
                <a:cs typeface="黑体" panose="02010609060101010101" charset="-122"/>
                <a:sym typeface="+mn-ea"/>
              </a:rPr>
              <a:t>保存文字（选中</a:t>
            </a:r>
            <a:r>
              <a:rPr lang="en-US" altLang="zh-CN" sz="2800">
                <a:latin typeface="黑体" panose="02010609060101010101" charset="-122"/>
                <a:ea typeface="黑体" panose="02010609060101010101" charset="-122"/>
                <a:cs typeface="黑体" panose="02010609060101010101" charset="-122"/>
                <a:sym typeface="+mn-ea"/>
              </a:rPr>
              <a:t>-</a:t>
            </a:r>
            <a:r>
              <a:rPr lang="zh-CN" altLang="en-US" sz="2800">
                <a:latin typeface="黑体" panose="02010609060101010101" charset="-122"/>
                <a:ea typeface="黑体" panose="02010609060101010101" charset="-122"/>
                <a:cs typeface="黑体" panose="02010609060101010101" charset="-122"/>
                <a:sym typeface="+mn-ea"/>
              </a:rPr>
              <a:t>复制</a:t>
            </a:r>
            <a:r>
              <a:rPr lang="en-US" altLang="zh-CN" sz="2800">
                <a:latin typeface="黑体" panose="02010609060101010101" charset="-122"/>
                <a:ea typeface="黑体" panose="02010609060101010101" charset="-122"/>
                <a:cs typeface="黑体" panose="02010609060101010101" charset="-122"/>
                <a:sym typeface="+mn-ea"/>
              </a:rPr>
              <a:t>-</a:t>
            </a:r>
            <a:r>
              <a:rPr lang="zh-CN" altLang="en-US" sz="2800">
                <a:latin typeface="黑体" panose="02010609060101010101" charset="-122"/>
                <a:ea typeface="黑体" panose="02010609060101010101" charset="-122"/>
                <a:cs typeface="黑体" panose="02010609060101010101" charset="-122"/>
                <a:sym typeface="+mn-ea"/>
              </a:rPr>
              <a:t>选择性粘贴</a:t>
            </a:r>
            <a:r>
              <a:rPr lang="en-US" altLang="zh-CN" sz="2800">
                <a:latin typeface="黑体" panose="02010609060101010101" charset="-122"/>
                <a:ea typeface="黑体" panose="02010609060101010101" charset="-122"/>
                <a:cs typeface="黑体" panose="02010609060101010101" charset="-122"/>
                <a:sym typeface="+mn-ea"/>
              </a:rPr>
              <a:t>-</a:t>
            </a:r>
            <a:r>
              <a:rPr lang="zh-CN" altLang="en-US" sz="2800">
                <a:latin typeface="黑体" panose="02010609060101010101" charset="-122"/>
                <a:ea typeface="黑体" panose="02010609060101010101" charset="-122"/>
                <a:cs typeface="黑体" panose="02010609060101010101" charset="-122"/>
                <a:sym typeface="+mn-ea"/>
              </a:rPr>
              <a:t>无格式文本）</a:t>
            </a:r>
            <a:endParaRPr lang="zh-CN" altLang="en-US" sz="28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800">
                <a:latin typeface="黑体" panose="02010609060101010101" charset="-122"/>
                <a:ea typeface="黑体" panose="02010609060101010101" charset="-122"/>
                <a:cs typeface="黑体" panose="02010609060101010101" charset="-122"/>
                <a:sym typeface="+mn-ea"/>
              </a:rPr>
              <a:t>3.</a:t>
            </a:r>
            <a:r>
              <a:rPr lang="zh-CN" altLang="en-US" sz="2800">
                <a:latin typeface="黑体" panose="02010609060101010101" charset="-122"/>
                <a:ea typeface="黑体" panose="02010609060101010101" charset="-122"/>
                <a:cs typeface="黑体" panose="02010609060101010101" charset="-122"/>
                <a:sym typeface="+mn-ea"/>
              </a:rPr>
              <a:t>保存图片（右键另存为</a:t>
            </a:r>
            <a:r>
              <a:rPr lang="en-US" altLang="zh-CN" sz="2800">
                <a:latin typeface="黑体" panose="02010609060101010101" charset="-122"/>
                <a:ea typeface="黑体" panose="02010609060101010101" charset="-122"/>
                <a:cs typeface="黑体" panose="02010609060101010101" charset="-122"/>
                <a:sym typeface="+mn-ea"/>
              </a:rPr>
              <a:t>-</a:t>
            </a:r>
            <a:r>
              <a:rPr lang="zh-CN" altLang="en-US" sz="2800">
                <a:latin typeface="黑体" panose="02010609060101010101" charset="-122"/>
                <a:ea typeface="黑体" panose="02010609060101010101" charset="-122"/>
                <a:cs typeface="黑体" panose="02010609060101010101" charset="-122"/>
                <a:sym typeface="+mn-ea"/>
              </a:rPr>
              <a:t>选择</a:t>
            </a:r>
            <a:r>
              <a:rPr lang="en-US" altLang="zh-CN" sz="2800">
                <a:latin typeface="黑体" panose="02010609060101010101" charset="-122"/>
                <a:ea typeface="黑体" panose="02010609060101010101" charset="-122"/>
                <a:cs typeface="黑体" panose="02010609060101010101" charset="-122"/>
                <a:sym typeface="+mn-ea"/>
              </a:rPr>
              <a:t>D</a:t>
            </a:r>
            <a:r>
              <a:rPr lang="zh-CN" altLang="en-US" sz="2800">
                <a:latin typeface="黑体" panose="02010609060101010101" charset="-122"/>
                <a:ea typeface="黑体" panose="02010609060101010101" charset="-122"/>
                <a:cs typeface="黑体" panose="02010609060101010101" charset="-122"/>
                <a:sym typeface="+mn-ea"/>
              </a:rPr>
              <a:t>盘的</a:t>
            </a:r>
            <a:r>
              <a:rPr lang="zh-CN" altLang="en-US" sz="2800">
                <a:latin typeface="黑体" panose="02010609060101010101" charset="-122"/>
                <a:ea typeface="黑体" panose="02010609060101010101" charset="-122"/>
                <a:cs typeface="黑体" panose="02010609060101010101" charset="-122"/>
                <a:sym typeface="+mn-ea"/>
              </a:rPr>
              <a:t>任务文件夹</a:t>
            </a:r>
            <a:r>
              <a:rPr lang="en-US" altLang="zh-CN" sz="2800">
                <a:latin typeface="黑体" panose="02010609060101010101" charset="-122"/>
                <a:ea typeface="黑体" panose="02010609060101010101" charset="-122"/>
                <a:cs typeface="黑体" panose="02010609060101010101" charset="-122"/>
                <a:sym typeface="+mn-ea"/>
              </a:rPr>
              <a:t>/pic-</a:t>
            </a:r>
            <a:r>
              <a:rPr lang="zh-CN" altLang="en-US" sz="2800">
                <a:latin typeface="黑体" panose="02010609060101010101" charset="-122"/>
                <a:ea typeface="黑体" panose="02010609060101010101" charset="-122"/>
                <a:cs typeface="黑体" panose="02010609060101010101" charset="-122"/>
                <a:sym typeface="+mn-ea"/>
              </a:rPr>
              <a:t>重命名</a:t>
            </a:r>
            <a:r>
              <a:rPr lang="en-US" altLang="zh-CN" sz="2800">
                <a:latin typeface="黑体" panose="02010609060101010101" charset="-122"/>
                <a:ea typeface="黑体" panose="02010609060101010101" charset="-122"/>
                <a:cs typeface="黑体" panose="02010609060101010101" charset="-122"/>
                <a:sym typeface="+mn-ea"/>
              </a:rPr>
              <a:t>-</a:t>
            </a:r>
            <a:r>
              <a:rPr lang="zh-CN" altLang="en-US" sz="2800">
                <a:latin typeface="黑体" panose="02010609060101010101" charset="-122"/>
                <a:ea typeface="黑体" panose="02010609060101010101" charset="-122"/>
                <a:cs typeface="黑体" panose="02010609060101010101" charset="-122"/>
                <a:sym typeface="+mn-ea"/>
              </a:rPr>
              <a:t>保存）</a:t>
            </a:r>
            <a:endParaRPr lang="zh-CN" altLang="en-US" sz="2800">
              <a:latin typeface="黑体" panose="02010609060101010101" charset="-122"/>
              <a:ea typeface="黑体" panose="02010609060101010101" charset="-122"/>
              <a:cs typeface="黑体" panose="02010609060101010101" charset="-122"/>
              <a:sym typeface="+mn-ea"/>
            </a:endParaRPr>
          </a:p>
          <a:p>
            <a:pPr>
              <a:lnSpc>
                <a:spcPct val="120000"/>
              </a:lnSpc>
            </a:pPr>
            <a:r>
              <a:rPr lang="en-US" altLang="zh-CN" sz="2800">
                <a:latin typeface="黑体" panose="02010609060101010101" charset="-122"/>
                <a:ea typeface="黑体" panose="02010609060101010101" charset="-122"/>
                <a:cs typeface="黑体" panose="02010609060101010101" charset="-122"/>
                <a:sym typeface="+mn-ea"/>
              </a:rPr>
              <a:t>4.</a:t>
            </a:r>
            <a:r>
              <a:rPr lang="zh-CN" altLang="en-US" sz="2800">
                <a:latin typeface="黑体" panose="02010609060101010101" charset="-122"/>
                <a:ea typeface="黑体" panose="02010609060101010101" charset="-122"/>
                <a:cs typeface="黑体" panose="02010609060101010101" charset="-122"/>
                <a:sym typeface="+mn-ea"/>
              </a:rPr>
              <a:t>保存链接（选中</a:t>
            </a:r>
            <a:r>
              <a:rPr lang="en-US" altLang="zh-CN" sz="2800">
                <a:latin typeface="黑体" panose="02010609060101010101" charset="-122"/>
                <a:ea typeface="黑体" panose="02010609060101010101" charset="-122"/>
                <a:cs typeface="黑体" panose="02010609060101010101" charset="-122"/>
                <a:sym typeface="+mn-ea"/>
              </a:rPr>
              <a:t>-</a:t>
            </a:r>
            <a:r>
              <a:rPr lang="zh-CN" altLang="en-US" sz="2800">
                <a:latin typeface="黑体" panose="02010609060101010101" charset="-122"/>
                <a:ea typeface="黑体" panose="02010609060101010101" charset="-122"/>
                <a:cs typeface="黑体" panose="02010609060101010101" charset="-122"/>
                <a:sym typeface="+mn-ea"/>
              </a:rPr>
              <a:t>复制</a:t>
            </a:r>
            <a:r>
              <a:rPr lang="en-US" altLang="zh-CN" sz="2800">
                <a:latin typeface="黑体" panose="02010609060101010101" charset="-122"/>
                <a:ea typeface="黑体" panose="02010609060101010101" charset="-122"/>
                <a:cs typeface="黑体" panose="02010609060101010101" charset="-122"/>
                <a:sym typeface="+mn-ea"/>
              </a:rPr>
              <a:t>-</a:t>
            </a:r>
            <a:r>
              <a:rPr lang="zh-CN" altLang="en-US" sz="2800">
                <a:latin typeface="黑体" panose="02010609060101010101" charset="-122"/>
                <a:ea typeface="黑体" panose="02010609060101010101" charset="-122"/>
                <a:cs typeface="黑体" panose="02010609060101010101" charset="-122"/>
                <a:sym typeface="+mn-ea"/>
              </a:rPr>
              <a:t>选择性粘贴</a:t>
            </a:r>
            <a:r>
              <a:rPr lang="en-US" altLang="zh-CN" sz="2800">
                <a:latin typeface="黑体" panose="02010609060101010101" charset="-122"/>
                <a:ea typeface="黑体" panose="02010609060101010101" charset="-122"/>
                <a:cs typeface="黑体" panose="02010609060101010101" charset="-122"/>
                <a:sym typeface="+mn-ea"/>
              </a:rPr>
              <a:t>-</a:t>
            </a:r>
            <a:r>
              <a:rPr lang="zh-CN" altLang="en-US" sz="2800">
                <a:latin typeface="黑体" panose="02010609060101010101" charset="-122"/>
                <a:ea typeface="黑体" panose="02010609060101010101" charset="-122"/>
                <a:cs typeface="黑体" panose="02010609060101010101" charset="-122"/>
                <a:sym typeface="+mn-ea"/>
              </a:rPr>
              <a:t>无格式文本）</a:t>
            </a:r>
            <a:endParaRPr lang="zh-CN" altLang="en-US" sz="2800">
              <a:latin typeface="黑体" panose="02010609060101010101" charset="-122"/>
              <a:ea typeface="黑体" panose="02010609060101010101" charset="-122"/>
              <a:cs typeface="黑体" panose="02010609060101010101" charset="-122"/>
              <a:sym typeface="+mn-ea"/>
            </a:endParaRPr>
          </a:p>
        </p:txBody>
      </p:sp>
    </p:spTree>
  </p:cSld>
  <p:clrMapOvr>
    <a:masterClrMapping/>
  </p:clrMapOvr>
  <p:timing>
    <p:tnLst>
      <p:par>
        <p:cTn id="1" dur="indefinite" restart="never" nodeType="tmRoot"/>
      </p:par>
    </p:tnLst>
    <p:bldLst>
      <p:bldP spid="7" grpId="0" build="p"/>
      <p:bldP spid="7" grpId="1"/>
    </p:bldLst>
  </p:timing>
</p:sld>
</file>

<file path=ppt/tags/tag1.xml><?xml version="1.0" encoding="utf-8"?>
<p:tagLst xmlns:p="http://schemas.openxmlformats.org/presentationml/2006/main">
  <p:tag name="KSO_WM_MEDIACOVER_FLAG" val="1"/>
  <p:tag name="KSO_WM_UNIT_MEDIACOVER_BTN_STATE" val="1"/>
  <p:tag name="KSO_WM_UNIT_MEDIACOVER_BTNRECT" val="9288*5088*622*622"/>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heme/theme1.xml><?xml version="1.0" encoding="utf-8"?>
<a:theme xmlns:a="http://schemas.openxmlformats.org/drawingml/2006/main" name="Office 主题​​">
  <a:themeElements>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fontScheme name="稻壳云-汉仪-古风">
      <a:majorFont>
        <a:latin typeface="思源宋体 CN Light"/>
        <a:ea typeface="汉仪字酷堂义山楷W"/>
        <a:cs typeface=""/>
      </a:majorFont>
      <a:minorFont>
        <a:latin typeface="思源宋体 CN Light"/>
        <a:ea typeface="思源宋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CN Light"/>
        <a:ea typeface=""/>
        <a:cs typeface=""/>
        <a:font script="Jpan" typeface="游ゴシック"/>
        <a:font script="Hang" typeface="맑은 고딕"/>
        <a:font script="Hans" typeface="思源宋体 CN Light"/>
        <a:font script="Hant" typeface="新細明體"/>
        <a:font script="Arab" typeface="思源宋体 CN Light"/>
        <a:font script="Hebr" typeface="思源宋体 CN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CN Ligh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C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CN Light"/>
        <a:ea typeface=""/>
        <a:cs typeface=""/>
        <a:font script="Jpan" typeface="ＭＳ Ｐゴシック"/>
        <a:font script="Hang" typeface="맑은 고딕"/>
        <a:font script="Hans" typeface="思源宋体 CN Light"/>
        <a:font script="Hant" typeface="新細明體"/>
        <a:font script="Arab" typeface="思源宋体 CN Light"/>
        <a:font script="Hebr" typeface="思源宋体 CN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CN Ligh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0.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1.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2.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3.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4.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5.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6.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7.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8.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19.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2.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20.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3.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4.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5.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6.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7.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8.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ppt/theme/themeOverride9.xml><?xml version="1.0" encoding="utf-8"?>
<a:themeOverride xmlns:a="http://schemas.openxmlformats.org/drawingml/2006/main">
  <a:clrScheme name="中国风01">
    <a:dk1>
      <a:srgbClr val="000000"/>
    </a:dk1>
    <a:lt1>
      <a:srgbClr val="FFFFFF"/>
    </a:lt1>
    <a:dk2>
      <a:srgbClr val="778495"/>
    </a:dk2>
    <a:lt2>
      <a:srgbClr val="F0F0F0"/>
    </a:lt2>
    <a:accent1>
      <a:srgbClr val="A37C43"/>
    </a:accent1>
    <a:accent2>
      <a:srgbClr val="CC0000"/>
    </a:accent2>
    <a:accent3>
      <a:srgbClr val="EFE6D9"/>
    </a:accent3>
    <a:accent4>
      <a:srgbClr val="F1DDD6"/>
    </a:accent4>
    <a:accent5>
      <a:srgbClr val="8E7EF0"/>
    </a:accent5>
    <a:accent6>
      <a:srgbClr val="F4B919"/>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0</TotalTime>
  <Words>1809</Words>
  <Application>WPS 演示</Application>
  <PresentationFormat>宽屏</PresentationFormat>
  <Paragraphs>191</Paragraphs>
  <Slides>20</Slides>
  <Notes>2</Notes>
  <HiddenSlides>1</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20</vt:i4>
      </vt:variant>
    </vt:vector>
  </HeadingPairs>
  <TitlesOfParts>
    <vt:vector size="29" baseType="lpstr">
      <vt:lpstr>Arial</vt:lpstr>
      <vt:lpstr>宋体</vt:lpstr>
      <vt:lpstr>Wingdings</vt:lpstr>
      <vt:lpstr>思源宋体 CN Light</vt:lpstr>
      <vt:lpstr>演示秋鸿楷</vt:lpstr>
      <vt:lpstr>黑体</vt:lpstr>
      <vt:lpstr>微软雅黑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Hui abbey</dc:creator>
  <cp:lastModifiedBy>STU201</cp:lastModifiedBy>
  <cp:revision>71</cp:revision>
  <dcterms:created xsi:type="dcterms:W3CDTF">2021-08-16T07:25:00Z</dcterms:created>
  <dcterms:modified xsi:type="dcterms:W3CDTF">2025-11-07T02:42:16Z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CE3926E1D9EC4A5B94669CB8080DBC39_11</vt:lpwstr>
  </property>
  <property fmtid="{D5CDD505-2E9C-101B-9397-08002B2CF9AE}" pid="3" name="KSOProductBuildVer">
    <vt:lpwstr>2052-11.1.0.10009</vt:lpwstr>
  </property>
  <property fmtid="{D5CDD505-2E9C-101B-9397-08002B2CF9AE}" pid="4" name="KSOTemplateUUID">
    <vt:lpwstr>v1.0_mb_RLeBDCooVieLynkSBTM6PA==</vt:lpwstr>
  </property>
</Properties>
</file>

<file path=docProps/thumbnail.jpeg>
</file>